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56" r:id="rId2"/>
    <p:sldMasterId id="2147483666" r:id="rId3"/>
    <p:sldMasterId id="2147483696" r:id="rId4"/>
    <p:sldMasterId id="2147483699" r:id="rId5"/>
    <p:sldMasterId id="2147483711" r:id="rId6"/>
    <p:sldMasterId id="2147483717" r:id="rId7"/>
    <p:sldMasterId id="2147483729" r:id="rId8"/>
    <p:sldMasterId id="2147483733" r:id="rId9"/>
  </p:sldMasterIdLst>
  <p:notesMasterIdLst>
    <p:notesMasterId r:id="rId93"/>
  </p:notesMasterIdLst>
  <p:sldIdLst>
    <p:sldId id="288" r:id="rId10"/>
    <p:sldId id="381" r:id="rId11"/>
    <p:sldId id="290" r:id="rId12"/>
    <p:sldId id="292" r:id="rId13"/>
    <p:sldId id="284" r:id="rId14"/>
    <p:sldId id="307" r:id="rId15"/>
    <p:sldId id="299" r:id="rId16"/>
    <p:sldId id="392" r:id="rId17"/>
    <p:sldId id="393" r:id="rId18"/>
    <p:sldId id="427" r:id="rId19"/>
    <p:sldId id="301" r:id="rId20"/>
    <p:sldId id="300" r:id="rId21"/>
    <p:sldId id="314" r:id="rId22"/>
    <p:sldId id="312" r:id="rId23"/>
    <p:sldId id="388" r:id="rId24"/>
    <p:sldId id="256" r:id="rId25"/>
    <p:sldId id="258" r:id="rId26"/>
    <p:sldId id="259" r:id="rId27"/>
    <p:sldId id="262" r:id="rId28"/>
    <p:sldId id="270" r:id="rId29"/>
    <p:sldId id="271" r:id="rId30"/>
    <p:sldId id="263" r:id="rId31"/>
    <p:sldId id="260" r:id="rId32"/>
    <p:sldId id="264" r:id="rId33"/>
    <p:sldId id="273" r:id="rId34"/>
    <p:sldId id="272" r:id="rId35"/>
    <p:sldId id="421" r:id="rId36"/>
    <p:sldId id="394" r:id="rId37"/>
    <p:sldId id="395" r:id="rId38"/>
    <p:sldId id="302" r:id="rId39"/>
    <p:sldId id="316" r:id="rId40"/>
    <p:sldId id="268" r:id="rId41"/>
    <p:sldId id="396" r:id="rId42"/>
    <p:sldId id="296" r:id="rId43"/>
    <p:sldId id="397" r:id="rId44"/>
    <p:sldId id="398" r:id="rId45"/>
    <p:sldId id="315" r:id="rId46"/>
    <p:sldId id="399" r:id="rId47"/>
    <p:sldId id="422" r:id="rId48"/>
    <p:sldId id="400" r:id="rId49"/>
    <p:sldId id="342" r:id="rId50"/>
    <p:sldId id="341" r:id="rId51"/>
    <p:sldId id="344" r:id="rId52"/>
    <p:sldId id="401" r:id="rId53"/>
    <p:sldId id="402" r:id="rId54"/>
    <p:sldId id="403" r:id="rId55"/>
    <p:sldId id="343" r:id="rId56"/>
    <p:sldId id="282" r:id="rId57"/>
    <p:sldId id="261" r:id="rId58"/>
    <p:sldId id="265" r:id="rId59"/>
    <p:sldId id="404" r:id="rId60"/>
    <p:sldId id="405" r:id="rId61"/>
    <p:sldId id="339" r:id="rId62"/>
    <p:sldId id="285" r:id="rId63"/>
    <p:sldId id="423" r:id="rId64"/>
    <p:sldId id="257" r:id="rId65"/>
    <p:sldId id="408" r:id="rId66"/>
    <p:sldId id="409" r:id="rId67"/>
    <p:sldId id="410" r:id="rId68"/>
    <p:sldId id="411" r:id="rId69"/>
    <p:sldId id="412" r:id="rId70"/>
    <p:sldId id="275" r:id="rId71"/>
    <p:sldId id="376" r:id="rId72"/>
    <p:sldId id="269" r:id="rId73"/>
    <p:sldId id="413" r:id="rId74"/>
    <p:sldId id="274" r:id="rId75"/>
    <p:sldId id="267" r:id="rId76"/>
    <p:sldId id="424" r:id="rId77"/>
    <p:sldId id="391" r:id="rId78"/>
    <p:sldId id="324" r:id="rId79"/>
    <p:sldId id="384" r:id="rId80"/>
    <p:sldId id="385" r:id="rId81"/>
    <p:sldId id="386" r:id="rId82"/>
    <p:sldId id="313" r:id="rId83"/>
    <p:sldId id="425" r:id="rId84"/>
    <p:sldId id="387" r:id="rId85"/>
    <p:sldId id="426" r:id="rId86"/>
    <p:sldId id="431" r:id="rId87"/>
    <p:sldId id="432" r:id="rId88"/>
    <p:sldId id="433" r:id="rId89"/>
    <p:sldId id="430" r:id="rId90"/>
    <p:sldId id="383" r:id="rId91"/>
    <p:sldId id="38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Grotewiel" initials="MG" lastIdx="5" clrIdx="0">
    <p:extLst>
      <p:ext uri="{19B8F6BF-5375-455C-9EA6-DF929625EA0E}">
        <p15:presenceInfo xmlns:p15="http://schemas.microsoft.com/office/powerpoint/2012/main" userId="S-1-5-21-3362134674-1434254870-618424018-178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300"/>
    <a:srgbClr val="0000FF"/>
    <a:srgbClr val="F8B800"/>
    <a:srgbClr val="FFCC66"/>
    <a:srgbClr val="FFCC00"/>
    <a:srgbClr val="0066FF"/>
    <a:srgbClr val="3333CC"/>
    <a:srgbClr val="3333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85" autoAdjust="0"/>
    <p:restoredTop sz="94660"/>
  </p:normalViewPr>
  <p:slideViewPr>
    <p:cSldViewPr snapToGrid="0">
      <p:cViewPr varScale="1">
        <p:scale>
          <a:sx n="55" d="100"/>
          <a:sy n="55" d="100"/>
        </p:scale>
        <p:origin x="62" y="346"/>
      </p:cViewPr>
      <p:guideLst/>
    </p:cSldViewPr>
  </p:slideViewPr>
  <p:notesTextViewPr>
    <p:cViewPr>
      <p:scale>
        <a:sx n="3" d="2"/>
        <a:sy n="3" d="2"/>
      </p:scale>
      <p:origin x="0" y="0"/>
    </p:cViewPr>
  </p:notesTextViewPr>
  <p:sorterViewPr>
    <p:cViewPr>
      <p:scale>
        <a:sx n="140" d="100"/>
        <a:sy n="140" d="100"/>
      </p:scale>
      <p:origin x="0" y="-182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presProps" Target="pres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 Id="rId9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image" Target="../media/image5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image" Target="../media/image50.jpg"/></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183FCB-9AB2-48BB-906D-07D15FB90984}" type="doc">
      <dgm:prSet loTypeId="urn:microsoft.com/office/officeart/2005/8/layout/venn1" loCatId="relationship" qsTypeId="urn:microsoft.com/office/officeart/2005/8/quickstyle/simple1" qsCatId="simple" csTypeId="urn:microsoft.com/office/officeart/2005/8/colors/accent5_3" csCatId="accent5" phldr="1"/>
      <dgm:spPr/>
    </dgm:pt>
    <dgm:pt modelId="{44D25E30-A5CA-4E87-B74A-709F72C6E5B5}">
      <dgm:prSet phldrT="[Text]"/>
      <dgm:spPr/>
      <dgm:t>
        <a:bodyPr/>
        <a:lstStyle/>
        <a:p>
          <a:pPr algn="ctr">
            <a:spcAft>
              <a:spcPts val="600"/>
            </a:spcAft>
          </a:pPr>
          <a:endParaRPr lang="en-US" b="1" dirty="0"/>
        </a:p>
      </dgm:t>
    </dgm:pt>
    <dgm:pt modelId="{D301086B-CD97-4EDA-8D2A-BE8CCC75CF9E}" type="parTrans" cxnId="{44A6EDBA-F448-4DCB-8B82-2BA005E7E598}">
      <dgm:prSet/>
      <dgm:spPr/>
      <dgm:t>
        <a:bodyPr/>
        <a:lstStyle/>
        <a:p>
          <a:endParaRPr lang="en-US"/>
        </a:p>
      </dgm:t>
    </dgm:pt>
    <dgm:pt modelId="{3EDA8472-09D7-47D2-9363-4F1983DC7B38}" type="sibTrans" cxnId="{44A6EDBA-F448-4DCB-8B82-2BA005E7E598}">
      <dgm:prSet/>
      <dgm:spPr/>
      <dgm:t>
        <a:bodyPr/>
        <a:lstStyle/>
        <a:p>
          <a:endParaRPr lang="en-US"/>
        </a:p>
      </dgm:t>
    </dgm:pt>
    <dgm:pt modelId="{7046ECC7-E119-4B20-91CF-83C79EB6C451}">
      <dgm:prSet phldrT="[Text]"/>
      <dgm:spPr/>
      <dgm:t>
        <a:bodyPr/>
        <a:lstStyle/>
        <a:p>
          <a:pPr algn="ctr"/>
          <a:endParaRPr lang="en-US" dirty="0"/>
        </a:p>
        <a:p>
          <a:pPr algn="ctr"/>
          <a:endParaRPr lang="en-US" dirty="0"/>
        </a:p>
      </dgm:t>
    </dgm:pt>
    <dgm:pt modelId="{17CCE14B-84D3-4E01-8EAD-3831D99D13FD}" type="parTrans" cxnId="{8716B7E7-5D9E-427F-B101-6178BF23E8B8}">
      <dgm:prSet/>
      <dgm:spPr/>
      <dgm:t>
        <a:bodyPr/>
        <a:lstStyle/>
        <a:p>
          <a:endParaRPr lang="en-US"/>
        </a:p>
      </dgm:t>
    </dgm:pt>
    <dgm:pt modelId="{C4DA05E4-E0AF-4FE2-B8F0-D6358AF491BC}" type="sibTrans" cxnId="{8716B7E7-5D9E-427F-B101-6178BF23E8B8}">
      <dgm:prSet/>
      <dgm:spPr/>
      <dgm:t>
        <a:bodyPr/>
        <a:lstStyle/>
        <a:p>
          <a:endParaRPr lang="en-US"/>
        </a:p>
      </dgm:t>
    </dgm:pt>
    <dgm:pt modelId="{A3C1B579-9627-4DA3-A461-7362521C0214}" type="pres">
      <dgm:prSet presAssocID="{A4183FCB-9AB2-48BB-906D-07D15FB90984}" presName="compositeShape" presStyleCnt="0">
        <dgm:presLayoutVars>
          <dgm:chMax val="7"/>
          <dgm:dir/>
          <dgm:resizeHandles val="exact"/>
        </dgm:presLayoutVars>
      </dgm:prSet>
      <dgm:spPr/>
    </dgm:pt>
    <dgm:pt modelId="{DBB37330-963D-4C83-AAD2-83A2EAC2D3F0}" type="pres">
      <dgm:prSet presAssocID="{44D25E30-A5CA-4E87-B74A-709F72C6E5B5}" presName="circ1" presStyleLbl="vennNode1" presStyleIdx="0" presStyleCnt="2" custScaleX="148474" custScaleY="148474" custLinFactNeighborX="34604" custLinFactNeighborY="-39487"/>
      <dgm:spPr/>
    </dgm:pt>
    <dgm:pt modelId="{5B284B35-F701-47C8-8D82-05FCDF1A84B0}" type="pres">
      <dgm:prSet presAssocID="{44D25E30-A5CA-4E87-B74A-709F72C6E5B5}" presName="circ1Tx" presStyleLbl="revTx" presStyleIdx="0" presStyleCnt="0">
        <dgm:presLayoutVars>
          <dgm:chMax val="0"/>
          <dgm:chPref val="0"/>
          <dgm:bulletEnabled val="1"/>
        </dgm:presLayoutVars>
      </dgm:prSet>
      <dgm:spPr/>
    </dgm:pt>
    <dgm:pt modelId="{F6D4F778-3704-4812-AB8F-90E9FBF2443E}" type="pres">
      <dgm:prSet presAssocID="{7046ECC7-E119-4B20-91CF-83C79EB6C451}" presName="circ2" presStyleLbl="vennNode1" presStyleIdx="1" presStyleCnt="2" custAng="0" custScaleX="130474" custScaleY="130474" custLinFactNeighborX="-34010" custLinFactNeighborY="54177"/>
      <dgm:spPr/>
    </dgm:pt>
    <dgm:pt modelId="{C1E91F40-9D49-4341-B3AD-F94CBB21D454}" type="pres">
      <dgm:prSet presAssocID="{7046ECC7-E119-4B20-91CF-83C79EB6C451}" presName="circ2Tx" presStyleLbl="revTx" presStyleIdx="0" presStyleCnt="0">
        <dgm:presLayoutVars>
          <dgm:chMax val="0"/>
          <dgm:chPref val="0"/>
          <dgm:bulletEnabled val="1"/>
        </dgm:presLayoutVars>
      </dgm:prSet>
      <dgm:spPr/>
    </dgm:pt>
  </dgm:ptLst>
  <dgm:cxnLst>
    <dgm:cxn modelId="{83066A3B-6494-4C81-8D44-3C925BBD40C8}" type="presOf" srcId="{44D25E30-A5CA-4E87-B74A-709F72C6E5B5}" destId="{5B284B35-F701-47C8-8D82-05FCDF1A84B0}" srcOrd="1" destOrd="0" presId="urn:microsoft.com/office/officeart/2005/8/layout/venn1"/>
    <dgm:cxn modelId="{5CBC1B43-214C-4B6F-AAEE-095EC29F6107}" type="presOf" srcId="{44D25E30-A5CA-4E87-B74A-709F72C6E5B5}" destId="{DBB37330-963D-4C83-AAD2-83A2EAC2D3F0}" srcOrd="0" destOrd="0" presId="urn:microsoft.com/office/officeart/2005/8/layout/venn1"/>
    <dgm:cxn modelId="{1451AA46-869F-4510-87E5-0D728FA4CB11}" type="presOf" srcId="{7046ECC7-E119-4B20-91CF-83C79EB6C451}" destId="{C1E91F40-9D49-4341-B3AD-F94CBB21D454}" srcOrd="1" destOrd="0" presId="urn:microsoft.com/office/officeart/2005/8/layout/venn1"/>
    <dgm:cxn modelId="{84A7D072-BC35-4C7F-9B79-FAD2793F2885}" type="presOf" srcId="{A4183FCB-9AB2-48BB-906D-07D15FB90984}" destId="{A3C1B579-9627-4DA3-A461-7362521C0214}" srcOrd="0" destOrd="0" presId="urn:microsoft.com/office/officeart/2005/8/layout/venn1"/>
    <dgm:cxn modelId="{BDDB3778-CAA8-4B1A-9DB2-D483AD3097C1}" type="presOf" srcId="{7046ECC7-E119-4B20-91CF-83C79EB6C451}" destId="{F6D4F778-3704-4812-AB8F-90E9FBF2443E}" srcOrd="0" destOrd="0" presId="urn:microsoft.com/office/officeart/2005/8/layout/venn1"/>
    <dgm:cxn modelId="{44A6EDBA-F448-4DCB-8B82-2BA005E7E598}" srcId="{A4183FCB-9AB2-48BB-906D-07D15FB90984}" destId="{44D25E30-A5CA-4E87-B74A-709F72C6E5B5}" srcOrd="0" destOrd="0" parTransId="{D301086B-CD97-4EDA-8D2A-BE8CCC75CF9E}" sibTransId="{3EDA8472-09D7-47D2-9363-4F1983DC7B38}"/>
    <dgm:cxn modelId="{8716B7E7-5D9E-427F-B101-6178BF23E8B8}" srcId="{A4183FCB-9AB2-48BB-906D-07D15FB90984}" destId="{7046ECC7-E119-4B20-91CF-83C79EB6C451}" srcOrd="1" destOrd="0" parTransId="{17CCE14B-84D3-4E01-8EAD-3831D99D13FD}" sibTransId="{C4DA05E4-E0AF-4FE2-B8F0-D6358AF491BC}"/>
    <dgm:cxn modelId="{9B8F0D2A-B2EC-46AB-915C-B6044DF0F076}" type="presParOf" srcId="{A3C1B579-9627-4DA3-A461-7362521C0214}" destId="{DBB37330-963D-4C83-AAD2-83A2EAC2D3F0}" srcOrd="0" destOrd="0" presId="urn:microsoft.com/office/officeart/2005/8/layout/venn1"/>
    <dgm:cxn modelId="{1F9CF397-30AC-4B52-8BCF-EBB0E6029192}" type="presParOf" srcId="{A3C1B579-9627-4DA3-A461-7362521C0214}" destId="{5B284B35-F701-47C8-8D82-05FCDF1A84B0}" srcOrd="1" destOrd="0" presId="urn:microsoft.com/office/officeart/2005/8/layout/venn1"/>
    <dgm:cxn modelId="{565969A9-6143-43E5-B9BA-2F7856CCAB91}" type="presParOf" srcId="{A3C1B579-9627-4DA3-A461-7362521C0214}" destId="{F6D4F778-3704-4812-AB8F-90E9FBF2443E}" srcOrd="2" destOrd="0" presId="urn:microsoft.com/office/officeart/2005/8/layout/venn1"/>
    <dgm:cxn modelId="{C7B7219A-5B76-4B55-8924-03AB248DA680}" type="presParOf" srcId="{A3C1B579-9627-4DA3-A461-7362521C0214}" destId="{C1E91F40-9D49-4341-B3AD-F94CBB21D454}"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ACF2C1-9A89-46D8-A9F6-4B01FF4AE40A}" type="doc">
      <dgm:prSet loTypeId="urn:microsoft.com/office/officeart/2005/8/layout/pList2" loCatId="list" qsTypeId="urn:microsoft.com/office/officeart/2005/8/quickstyle/simple1" qsCatId="simple" csTypeId="urn:microsoft.com/office/officeart/2005/8/colors/colorful3" csCatId="colorful" phldr="1"/>
      <dgm:spPr/>
    </dgm:pt>
    <dgm:pt modelId="{FA39F260-7BB8-4B8E-B8FD-6C7533FD5A49}">
      <dgm:prSet phldrT="[Text]" custT="1"/>
      <dgm:spPr/>
      <dgm:t>
        <a:bodyPr/>
        <a:lstStyle/>
        <a:p>
          <a:pPr algn="ctr">
            <a:spcBef>
              <a:spcPct val="0"/>
            </a:spcBef>
            <a:spcAft>
              <a:spcPts val="600"/>
            </a:spcAft>
            <a:buClrTx/>
            <a:buSzPct val="100000"/>
            <a:buFont typeface="Wingdings" panose="05000000000000000000" pitchFamily="2" charset="2"/>
            <a:buChar char="§"/>
          </a:pPr>
          <a:endParaRPr lang="en-US" sz="1000" b="0" dirty="0"/>
        </a:p>
        <a:p>
          <a:pPr algn="ctr">
            <a:spcBef>
              <a:spcPts val="1200"/>
            </a:spcBef>
            <a:spcAft>
              <a:spcPts val="1200"/>
            </a:spcAft>
            <a:buClrTx/>
            <a:buSzPct val="100000"/>
            <a:buFont typeface="Wingdings" panose="05000000000000000000" pitchFamily="2" charset="2"/>
            <a:buChar char="§"/>
          </a:pPr>
          <a:r>
            <a:rPr lang="en-US" sz="1000" b="1" dirty="0"/>
            <a:t> Departmental Leaders  to Scale Up DEI Initiatives Partners</a:t>
          </a:r>
        </a:p>
        <a:p>
          <a:pPr algn="ctr">
            <a:spcBef>
              <a:spcPts val="1200"/>
            </a:spcBef>
            <a:spcAft>
              <a:spcPts val="1200"/>
            </a:spcAft>
            <a:buClrTx/>
            <a:buSzPct val="100000"/>
            <a:buFont typeface="Wingdings" panose="05000000000000000000" pitchFamily="2" charset="2"/>
            <a:buChar char="§"/>
          </a:pPr>
          <a:r>
            <a:rPr lang="en-US" sz="1000" b="1" dirty="0"/>
            <a:t>Integrate / Operationalize DEI Principles in the SOM Strategic Plan and Dean Priorities </a:t>
          </a:r>
        </a:p>
        <a:p>
          <a:pPr algn="ctr">
            <a:spcBef>
              <a:spcPts val="1200"/>
            </a:spcBef>
            <a:spcAft>
              <a:spcPts val="1200"/>
            </a:spcAft>
            <a:buClrTx/>
            <a:buSzPct val="100000"/>
            <a:buFont typeface="Wingdings" panose="05000000000000000000" pitchFamily="2" charset="2"/>
            <a:buChar char="§"/>
          </a:pPr>
          <a:r>
            <a:rPr lang="en-US" sz="1400" b="1" dirty="0">
              <a:solidFill>
                <a:schemeClr val="tx1"/>
              </a:solidFill>
            </a:rPr>
            <a:t>Partner with Student Organizations  and Student Interest Groups</a:t>
          </a:r>
        </a:p>
        <a:p>
          <a:pPr algn="ctr">
            <a:spcBef>
              <a:spcPct val="0"/>
            </a:spcBef>
            <a:spcAft>
              <a:spcPct val="35000"/>
            </a:spcAft>
            <a:buClrTx/>
            <a:buSzPct val="100000"/>
            <a:buFont typeface="Wingdings" panose="05000000000000000000" pitchFamily="2" charset="2"/>
            <a:buChar char="§"/>
          </a:pPr>
          <a:endParaRPr lang="en-US" sz="1000" b="0" dirty="0"/>
        </a:p>
      </dgm:t>
    </dgm:pt>
    <dgm:pt modelId="{97B7C312-0049-4A0B-AC8C-3294FDE531B5}" type="parTrans" cxnId="{11F77A26-28D2-4B25-9675-00D4FBB84584}">
      <dgm:prSet/>
      <dgm:spPr/>
      <dgm:t>
        <a:bodyPr/>
        <a:lstStyle/>
        <a:p>
          <a:endParaRPr lang="en-US"/>
        </a:p>
      </dgm:t>
    </dgm:pt>
    <dgm:pt modelId="{2040D406-937D-426B-B841-24CF9BA2DDF8}" type="sibTrans" cxnId="{11F77A26-28D2-4B25-9675-00D4FBB84584}">
      <dgm:prSet/>
      <dgm:spPr/>
      <dgm:t>
        <a:bodyPr/>
        <a:lstStyle/>
        <a:p>
          <a:endParaRPr lang="en-US"/>
        </a:p>
      </dgm:t>
    </dgm:pt>
    <dgm:pt modelId="{079770F1-7455-459F-94FD-E59646C40EC5}">
      <dgm:prSet phldrT="[Text]" custT="1"/>
      <dgm:spPr/>
      <dgm:t>
        <a:bodyPr/>
        <a:lstStyle/>
        <a:p>
          <a:pPr marL="0" lvl="0" defTabSz="622300">
            <a:lnSpc>
              <a:spcPct val="90000"/>
            </a:lnSpc>
            <a:spcBef>
              <a:spcPct val="0"/>
            </a:spcBef>
            <a:spcAft>
              <a:spcPct val="35000"/>
            </a:spcAft>
            <a:buNone/>
          </a:pPr>
          <a:r>
            <a:rPr lang="en-US" sz="1400" b="1" dirty="0">
              <a:solidFill>
                <a:schemeClr val="tx1"/>
              </a:solidFill>
            </a:rPr>
            <a:t>Stepping in 4 Respect Bystander/Upstander Training</a:t>
          </a:r>
        </a:p>
        <a:p>
          <a:pPr marL="0" lvl="0" defTabSz="622300">
            <a:lnSpc>
              <a:spcPct val="90000"/>
            </a:lnSpc>
            <a:spcBef>
              <a:spcPct val="0"/>
            </a:spcBef>
            <a:spcAft>
              <a:spcPct val="35000"/>
            </a:spcAft>
            <a:buNone/>
          </a:pPr>
          <a:endParaRPr lang="en-US" sz="1100" b="1" dirty="0"/>
        </a:p>
        <a:p>
          <a:pPr marL="0" lvl="0" defTabSz="622300">
            <a:lnSpc>
              <a:spcPct val="90000"/>
            </a:lnSpc>
            <a:spcBef>
              <a:spcPct val="0"/>
            </a:spcBef>
            <a:spcAft>
              <a:spcPct val="35000"/>
            </a:spcAft>
            <a:buNone/>
          </a:pPr>
          <a:r>
            <a:rPr lang="en-US" sz="1100" b="1" dirty="0"/>
            <a:t>Safe Zone Training </a:t>
          </a:r>
        </a:p>
        <a:p>
          <a:pPr marL="0" marR="0" lvl="0" indent="0" defTabSz="622300" eaLnBrk="1" fontAlgn="auto" latinLnBrk="0" hangingPunct="1">
            <a:lnSpc>
              <a:spcPct val="90000"/>
            </a:lnSpc>
            <a:spcBef>
              <a:spcPct val="0"/>
            </a:spcBef>
            <a:spcAft>
              <a:spcPct val="35000"/>
            </a:spcAft>
            <a:buClrTx/>
            <a:buSzTx/>
            <a:buFontTx/>
            <a:buNone/>
            <a:tabLst/>
            <a:defRPr/>
          </a:pPr>
          <a:endParaRPr lang="en-US" sz="1000" b="1" dirty="0">
            <a:solidFill>
              <a:schemeClr val="tx1"/>
            </a:solidFill>
          </a:endParaRPr>
        </a:p>
        <a:p>
          <a:pPr marL="0" marR="0" lvl="0" indent="0" defTabSz="622300" eaLnBrk="1" fontAlgn="auto" latinLnBrk="0" hangingPunct="1">
            <a:lnSpc>
              <a:spcPct val="90000"/>
            </a:lnSpc>
            <a:spcBef>
              <a:spcPct val="0"/>
            </a:spcBef>
            <a:spcAft>
              <a:spcPct val="35000"/>
            </a:spcAft>
            <a:buClrTx/>
            <a:buSzTx/>
            <a:buFontTx/>
            <a:buNone/>
            <a:tabLst/>
            <a:defRPr/>
          </a:pPr>
          <a:r>
            <a:rPr lang="en-US" sz="1200" b="1" dirty="0">
              <a:solidFill>
                <a:schemeClr val="tx1"/>
              </a:solidFill>
            </a:rPr>
            <a:t>Heritage / Affinity Month Communications &amp; Events</a:t>
          </a:r>
        </a:p>
        <a:p>
          <a:pPr marL="0" lvl="0" defTabSz="622300">
            <a:lnSpc>
              <a:spcPct val="90000"/>
            </a:lnSpc>
            <a:spcBef>
              <a:spcPct val="0"/>
            </a:spcBef>
            <a:spcAft>
              <a:spcPct val="35000"/>
            </a:spcAft>
            <a:buNone/>
          </a:pPr>
          <a:endParaRPr lang="en-US" sz="1000" b="0" dirty="0"/>
        </a:p>
        <a:p>
          <a:pPr marL="0" marR="0" lvl="0" indent="0" defTabSz="914400" eaLnBrk="1" fontAlgn="auto" latinLnBrk="0" hangingPunct="1">
            <a:lnSpc>
              <a:spcPct val="100000"/>
            </a:lnSpc>
            <a:spcBef>
              <a:spcPts val="0"/>
            </a:spcBef>
            <a:spcAft>
              <a:spcPts val="0"/>
            </a:spcAft>
            <a:buClrTx/>
            <a:buSzTx/>
            <a:buFontTx/>
            <a:buNone/>
            <a:tabLst/>
            <a:defRPr/>
          </a:pPr>
          <a:r>
            <a:rPr lang="en-US" sz="1000" b="1" dirty="0"/>
            <a:t>Increasing Staff Visibility, Recognition, &amp; Sense of Belonging</a:t>
          </a:r>
        </a:p>
        <a:p>
          <a:pPr marL="0" lvl="0" defTabSz="622300">
            <a:lnSpc>
              <a:spcPct val="90000"/>
            </a:lnSpc>
            <a:spcBef>
              <a:spcPct val="0"/>
            </a:spcBef>
            <a:spcAft>
              <a:spcPct val="35000"/>
            </a:spcAft>
            <a:buNone/>
          </a:pPr>
          <a:endParaRPr lang="en-US" sz="1000" b="1" dirty="0"/>
        </a:p>
        <a:p>
          <a:pPr marL="0" lvl="0" defTabSz="622300">
            <a:lnSpc>
              <a:spcPct val="90000"/>
            </a:lnSpc>
            <a:spcBef>
              <a:spcPct val="0"/>
            </a:spcBef>
            <a:spcAft>
              <a:spcPct val="35000"/>
            </a:spcAft>
            <a:buNone/>
          </a:pPr>
          <a:endParaRPr lang="en-US" sz="1000" b="1" dirty="0"/>
        </a:p>
        <a:p>
          <a:pPr marL="0" lvl="0" defTabSz="622300">
            <a:lnSpc>
              <a:spcPct val="90000"/>
            </a:lnSpc>
            <a:spcBef>
              <a:spcPct val="0"/>
            </a:spcBef>
            <a:spcAft>
              <a:spcPct val="35000"/>
            </a:spcAft>
            <a:buNone/>
          </a:pPr>
          <a:endParaRPr lang="en-US" sz="1000" b="1" dirty="0"/>
        </a:p>
        <a:p>
          <a:pPr marL="0" lvl="0" defTabSz="622300">
            <a:lnSpc>
              <a:spcPct val="90000"/>
            </a:lnSpc>
            <a:spcBef>
              <a:spcPct val="0"/>
            </a:spcBef>
            <a:spcAft>
              <a:spcPct val="35000"/>
            </a:spcAft>
            <a:buNone/>
          </a:pPr>
          <a:endParaRPr lang="en-US" sz="1000" b="1" dirty="0"/>
        </a:p>
      </dgm:t>
    </dgm:pt>
    <dgm:pt modelId="{3E58300B-9DE7-496D-BEA1-C0DA5C28EDC7}" type="parTrans" cxnId="{0ADA197A-ED89-495F-B5A3-9C5928E558C0}">
      <dgm:prSet/>
      <dgm:spPr/>
      <dgm:t>
        <a:bodyPr/>
        <a:lstStyle/>
        <a:p>
          <a:endParaRPr lang="en-US"/>
        </a:p>
      </dgm:t>
    </dgm:pt>
    <dgm:pt modelId="{6AB93621-B80C-4107-8387-CFEB3544B009}" type="sibTrans" cxnId="{0ADA197A-ED89-495F-B5A3-9C5928E558C0}">
      <dgm:prSet/>
      <dgm:spPr/>
      <dgm:t>
        <a:bodyPr/>
        <a:lstStyle/>
        <a:p>
          <a:endParaRPr lang="en-US"/>
        </a:p>
      </dgm:t>
    </dgm:pt>
    <dgm:pt modelId="{4315D213-F024-4FAF-8DE2-E895ED99D6FB}">
      <dgm:prSet phldrT="[Text]" custT="1"/>
      <dgm:spPr/>
      <dgm:t>
        <a:bodyPr/>
        <a:lstStyle/>
        <a:p>
          <a:endParaRPr lang="en-US" sz="1000" b="1" dirty="0"/>
        </a:p>
        <a:p>
          <a:r>
            <a:rPr lang="en-US" sz="1400" b="1" dirty="0">
              <a:solidFill>
                <a:schemeClr val="tx1"/>
              </a:solidFill>
            </a:rPr>
            <a:t>Implement DEI Initiatives Identified in the Graduate Student Survey</a:t>
          </a:r>
        </a:p>
        <a:p>
          <a:endParaRPr lang="en-US" sz="1000" b="1" dirty="0">
            <a:solidFill>
              <a:schemeClr val="bg1"/>
            </a:solidFill>
          </a:endParaRPr>
        </a:p>
        <a:p>
          <a:r>
            <a:rPr lang="en-US" sz="1000" b="1" dirty="0">
              <a:solidFill>
                <a:schemeClr val="bg1"/>
              </a:solidFill>
            </a:rPr>
            <a:t>Implement Curriculum Transformation through a DEI lens</a:t>
          </a:r>
        </a:p>
        <a:p>
          <a:endParaRPr lang="en-US" sz="1000" dirty="0"/>
        </a:p>
        <a:p>
          <a:r>
            <a:rPr lang="en-US" sz="1000" b="1" dirty="0"/>
            <a:t>Launched a Maternal Health Inequities curriculum module/resources</a:t>
          </a:r>
        </a:p>
        <a:p>
          <a:endParaRPr lang="en-US" sz="1000" dirty="0"/>
        </a:p>
        <a:p>
          <a:endParaRPr lang="en-US" sz="1000" dirty="0"/>
        </a:p>
      </dgm:t>
    </dgm:pt>
    <dgm:pt modelId="{8FCA4839-6335-473C-AEFE-3A35B72CC69C}" type="parTrans" cxnId="{B9271D82-0954-4F31-B268-D81C0BF42D7C}">
      <dgm:prSet/>
      <dgm:spPr/>
      <dgm:t>
        <a:bodyPr/>
        <a:lstStyle/>
        <a:p>
          <a:endParaRPr lang="en-US"/>
        </a:p>
      </dgm:t>
    </dgm:pt>
    <dgm:pt modelId="{78A33E4D-9A5A-45D5-9789-D87EE16062AA}" type="sibTrans" cxnId="{B9271D82-0954-4F31-B268-D81C0BF42D7C}">
      <dgm:prSet/>
      <dgm:spPr/>
      <dgm:t>
        <a:bodyPr/>
        <a:lstStyle/>
        <a:p>
          <a:endParaRPr lang="en-US"/>
        </a:p>
      </dgm:t>
    </dgm:pt>
    <dgm:pt modelId="{1374B7A1-67F4-4E9B-9344-852A2B2B7BCC}" type="pres">
      <dgm:prSet presAssocID="{A0ACF2C1-9A89-46D8-A9F6-4B01FF4AE40A}" presName="Name0" presStyleCnt="0">
        <dgm:presLayoutVars>
          <dgm:dir/>
          <dgm:resizeHandles val="exact"/>
        </dgm:presLayoutVars>
      </dgm:prSet>
      <dgm:spPr/>
    </dgm:pt>
    <dgm:pt modelId="{DB798611-65CC-4BEF-9522-C4EF4425C926}" type="pres">
      <dgm:prSet presAssocID="{A0ACF2C1-9A89-46D8-A9F6-4B01FF4AE40A}" presName="bkgdShp" presStyleLbl="alignAccFollowNode1" presStyleIdx="0" presStyleCnt="1"/>
      <dgm:spPr/>
    </dgm:pt>
    <dgm:pt modelId="{8632D809-C97B-46F4-9D10-6D44C4D14492}" type="pres">
      <dgm:prSet presAssocID="{A0ACF2C1-9A89-46D8-A9F6-4B01FF4AE40A}" presName="linComp" presStyleCnt="0"/>
      <dgm:spPr/>
    </dgm:pt>
    <dgm:pt modelId="{984B34A2-55D6-4519-AD5F-5856F0086574}" type="pres">
      <dgm:prSet presAssocID="{FA39F260-7BB8-4B8E-B8FD-6C7533FD5A49}" presName="compNode" presStyleCnt="0"/>
      <dgm:spPr/>
    </dgm:pt>
    <dgm:pt modelId="{A7572605-A1FD-406F-89D8-67EC80816381}" type="pres">
      <dgm:prSet presAssocID="{FA39F260-7BB8-4B8E-B8FD-6C7533FD5A49}" presName="node" presStyleLbl="node1" presStyleIdx="0" presStyleCnt="3">
        <dgm:presLayoutVars>
          <dgm:bulletEnabled val="1"/>
        </dgm:presLayoutVars>
      </dgm:prSet>
      <dgm:spPr/>
    </dgm:pt>
    <dgm:pt modelId="{B2289D18-E1C8-4353-B4BD-DE6C4E8081EF}" type="pres">
      <dgm:prSet presAssocID="{FA39F260-7BB8-4B8E-B8FD-6C7533FD5A49}" presName="invisiNode" presStyleLbl="node1" presStyleIdx="0" presStyleCnt="3"/>
      <dgm:spPr/>
    </dgm:pt>
    <dgm:pt modelId="{604ECC85-103B-41DB-AFC8-C69686CD2C12}" type="pres">
      <dgm:prSet presAssocID="{FA39F260-7BB8-4B8E-B8FD-6C7533FD5A49}" presName="imagNode" presStyleLbl="fgImgPlace1" presStyleIdx="0" presStyleCnt="3"/>
      <dgm:spPr>
        <a:blipFill>
          <a:blip xmlns:r="http://schemas.openxmlformats.org/officeDocument/2006/relationships" r:embed="rId1"/>
          <a:srcRect/>
          <a:stretch>
            <a:fillRect t="-2000" b="-2000"/>
          </a:stretch>
        </a:blipFill>
      </dgm:spPr>
    </dgm:pt>
    <dgm:pt modelId="{86ED85EB-C626-45DE-B1A3-840C744C9F9B}" type="pres">
      <dgm:prSet presAssocID="{2040D406-937D-426B-B841-24CF9BA2DDF8}" presName="sibTrans" presStyleLbl="sibTrans2D1" presStyleIdx="0" presStyleCnt="0"/>
      <dgm:spPr/>
    </dgm:pt>
    <dgm:pt modelId="{6754D20F-5D28-4B6F-B8C9-5FF3A58510DE}" type="pres">
      <dgm:prSet presAssocID="{079770F1-7455-459F-94FD-E59646C40EC5}" presName="compNode" presStyleCnt="0"/>
      <dgm:spPr/>
    </dgm:pt>
    <dgm:pt modelId="{0CE495DB-200F-4FF9-BFBC-DEB049AAE039}" type="pres">
      <dgm:prSet presAssocID="{079770F1-7455-459F-94FD-E59646C40EC5}" presName="node" presStyleLbl="node1" presStyleIdx="1" presStyleCnt="3">
        <dgm:presLayoutVars>
          <dgm:bulletEnabled val="1"/>
        </dgm:presLayoutVars>
      </dgm:prSet>
      <dgm:spPr/>
    </dgm:pt>
    <dgm:pt modelId="{178D11C5-FCBB-4A86-95A2-CC4A48AB5F57}" type="pres">
      <dgm:prSet presAssocID="{079770F1-7455-459F-94FD-E59646C40EC5}" presName="invisiNode" presStyleLbl="node1" presStyleIdx="1" presStyleCnt="3"/>
      <dgm:spPr/>
    </dgm:pt>
    <dgm:pt modelId="{7907095D-7487-43F4-9F0F-71A2AEBC22F8}" type="pres">
      <dgm:prSet presAssocID="{079770F1-7455-459F-94FD-E59646C40EC5}" presName="imagNod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DB4BFFE9-F0F5-4E95-80F1-51BFBFEA0D58}" type="pres">
      <dgm:prSet presAssocID="{6AB93621-B80C-4107-8387-CFEB3544B009}" presName="sibTrans" presStyleLbl="sibTrans2D1" presStyleIdx="0" presStyleCnt="0"/>
      <dgm:spPr/>
    </dgm:pt>
    <dgm:pt modelId="{ED08E421-D1E9-4B9F-9BD8-2B6AD586B545}" type="pres">
      <dgm:prSet presAssocID="{4315D213-F024-4FAF-8DE2-E895ED99D6FB}" presName="compNode" presStyleCnt="0"/>
      <dgm:spPr/>
    </dgm:pt>
    <dgm:pt modelId="{0D2B20F8-88D1-47EF-8FFB-652C821AFA00}" type="pres">
      <dgm:prSet presAssocID="{4315D213-F024-4FAF-8DE2-E895ED99D6FB}" presName="node" presStyleLbl="node1" presStyleIdx="2" presStyleCnt="3">
        <dgm:presLayoutVars>
          <dgm:bulletEnabled val="1"/>
        </dgm:presLayoutVars>
      </dgm:prSet>
      <dgm:spPr/>
    </dgm:pt>
    <dgm:pt modelId="{A4FE4302-AD1B-4F6C-BCC8-5589B363F69E}" type="pres">
      <dgm:prSet presAssocID="{4315D213-F024-4FAF-8DE2-E895ED99D6FB}" presName="invisiNode" presStyleLbl="node1" presStyleIdx="2" presStyleCnt="3"/>
      <dgm:spPr/>
    </dgm:pt>
    <dgm:pt modelId="{0F639872-5875-41F5-AE2D-3381FE60CD68}" type="pres">
      <dgm:prSet presAssocID="{4315D213-F024-4FAF-8DE2-E895ED99D6FB}" presName="imagNode" presStyleLbl="fgImgPlace1" presStyleIdx="2" presStyleCnt="3"/>
      <dgm:spPr>
        <a:blipFill>
          <a:blip xmlns:r="http://schemas.openxmlformats.org/officeDocument/2006/relationships" r:embed="rId3"/>
          <a:srcRect/>
          <a:stretch>
            <a:fillRect t="-20000" b="-20000"/>
          </a:stretch>
        </a:blipFill>
      </dgm:spPr>
    </dgm:pt>
  </dgm:ptLst>
  <dgm:cxnLst>
    <dgm:cxn modelId="{B415F424-B397-4D37-A3BA-80F4E4433B00}" type="presOf" srcId="{A0ACF2C1-9A89-46D8-A9F6-4B01FF4AE40A}" destId="{1374B7A1-67F4-4E9B-9344-852A2B2B7BCC}" srcOrd="0" destOrd="0" presId="urn:microsoft.com/office/officeart/2005/8/layout/pList2"/>
    <dgm:cxn modelId="{11F77A26-28D2-4B25-9675-00D4FBB84584}" srcId="{A0ACF2C1-9A89-46D8-A9F6-4B01FF4AE40A}" destId="{FA39F260-7BB8-4B8E-B8FD-6C7533FD5A49}" srcOrd="0" destOrd="0" parTransId="{97B7C312-0049-4A0B-AC8C-3294FDE531B5}" sibTransId="{2040D406-937D-426B-B841-24CF9BA2DDF8}"/>
    <dgm:cxn modelId="{DC450339-72C6-4CED-8B3E-6869CC1CFF7F}" type="presOf" srcId="{FA39F260-7BB8-4B8E-B8FD-6C7533FD5A49}" destId="{A7572605-A1FD-406F-89D8-67EC80816381}" srcOrd="0" destOrd="0" presId="urn:microsoft.com/office/officeart/2005/8/layout/pList2"/>
    <dgm:cxn modelId="{0ADA197A-ED89-495F-B5A3-9C5928E558C0}" srcId="{A0ACF2C1-9A89-46D8-A9F6-4B01FF4AE40A}" destId="{079770F1-7455-459F-94FD-E59646C40EC5}" srcOrd="1" destOrd="0" parTransId="{3E58300B-9DE7-496D-BEA1-C0DA5C28EDC7}" sibTransId="{6AB93621-B80C-4107-8387-CFEB3544B009}"/>
    <dgm:cxn modelId="{B959377E-5240-4185-A206-0F53A5E8B1BE}" type="presOf" srcId="{4315D213-F024-4FAF-8DE2-E895ED99D6FB}" destId="{0D2B20F8-88D1-47EF-8FFB-652C821AFA00}" srcOrd="0" destOrd="0" presId="urn:microsoft.com/office/officeart/2005/8/layout/pList2"/>
    <dgm:cxn modelId="{C0B6B380-77AC-427C-8748-18D5EAF26FA5}" type="presOf" srcId="{079770F1-7455-459F-94FD-E59646C40EC5}" destId="{0CE495DB-200F-4FF9-BFBC-DEB049AAE039}" srcOrd="0" destOrd="0" presId="urn:microsoft.com/office/officeart/2005/8/layout/pList2"/>
    <dgm:cxn modelId="{B9271D82-0954-4F31-B268-D81C0BF42D7C}" srcId="{A0ACF2C1-9A89-46D8-A9F6-4B01FF4AE40A}" destId="{4315D213-F024-4FAF-8DE2-E895ED99D6FB}" srcOrd="2" destOrd="0" parTransId="{8FCA4839-6335-473C-AEFE-3A35B72CC69C}" sibTransId="{78A33E4D-9A5A-45D5-9789-D87EE16062AA}"/>
    <dgm:cxn modelId="{A65ABACB-0D8D-4817-9E48-DF6E49ECAE96}" type="presOf" srcId="{2040D406-937D-426B-B841-24CF9BA2DDF8}" destId="{86ED85EB-C626-45DE-B1A3-840C744C9F9B}" srcOrd="0" destOrd="0" presId="urn:microsoft.com/office/officeart/2005/8/layout/pList2"/>
    <dgm:cxn modelId="{F1B4A1E8-A59D-4937-9307-F339BC200F37}" type="presOf" srcId="{6AB93621-B80C-4107-8387-CFEB3544B009}" destId="{DB4BFFE9-F0F5-4E95-80F1-51BFBFEA0D58}" srcOrd="0" destOrd="0" presId="urn:microsoft.com/office/officeart/2005/8/layout/pList2"/>
    <dgm:cxn modelId="{17C751AC-8208-43EC-AD26-B2C6BDDA1ECA}" type="presParOf" srcId="{1374B7A1-67F4-4E9B-9344-852A2B2B7BCC}" destId="{DB798611-65CC-4BEF-9522-C4EF4425C926}" srcOrd="0" destOrd="0" presId="urn:microsoft.com/office/officeart/2005/8/layout/pList2"/>
    <dgm:cxn modelId="{8D22ADCD-6D08-4ECF-AF64-DECA838FD665}" type="presParOf" srcId="{1374B7A1-67F4-4E9B-9344-852A2B2B7BCC}" destId="{8632D809-C97B-46F4-9D10-6D44C4D14492}" srcOrd="1" destOrd="0" presId="urn:microsoft.com/office/officeart/2005/8/layout/pList2"/>
    <dgm:cxn modelId="{97BB0390-991C-4666-B0F0-9DB78FAA49ED}" type="presParOf" srcId="{8632D809-C97B-46F4-9D10-6D44C4D14492}" destId="{984B34A2-55D6-4519-AD5F-5856F0086574}" srcOrd="0" destOrd="0" presId="urn:microsoft.com/office/officeart/2005/8/layout/pList2"/>
    <dgm:cxn modelId="{A4F4A15D-4FE3-42D5-9983-7EB0206405B4}" type="presParOf" srcId="{984B34A2-55D6-4519-AD5F-5856F0086574}" destId="{A7572605-A1FD-406F-89D8-67EC80816381}" srcOrd="0" destOrd="0" presId="urn:microsoft.com/office/officeart/2005/8/layout/pList2"/>
    <dgm:cxn modelId="{52835230-8888-45B8-A45A-AFF883F444D7}" type="presParOf" srcId="{984B34A2-55D6-4519-AD5F-5856F0086574}" destId="{B2289D18-E1C8-4353-B4BD-DE6C4E8081EF}" srcOrd="1" destOrd="0" presId="urn:microsoft.com/office/officeart/2005/8/layout/pList2"/>
    <dgm:cxn modelId="{AF94EF1C-DF81-44BC-A719-DD8A398ED1FB}" type="presParOf" srcId="{984B34A2-55D6-4519-AD5F-5856F0086574}" destId="{604ECC85-103B-41DB-AFC8-C69686CD2C12}" srcOrd="2" destOrd="0" presId="urn:microsoft.com/office/officeart/2005/8/layout/pList2"/>
    <dgm:cxn modelId="{99DFAC42-E53A-4BB2-84DF-E236D314E630}" type="presParOf" srcId="{8632D809-C97B-46F4-9D10-6D44C4D14492}" destId="{86ED85EB-C626-45DE-B1A3-840C744C9F9B}" srcOrd="1" destOrd="0" presId="urn:microsoft.com/office/officeart/2005/8/layout/pList2"/>
    <dgm:cxn modelId="{889E30AF-413C-4320-A39D-557ECFAE3BC3}" type="presParOf" srcId="{8632D809-C97B-46F4-9D10-6D44C4D14492}" destId="{6754D20F-5D28-4B6F-B8C9-5FF3A58510DE}" srcOrd="2" destOrd="0" presId="urn:microsoft.com/office/officeart/2005/8/layout/pList2"/>
    <dgm:cxn modelId="{AA2352FC-2804-4598-A67A-6A9C62DBC0CE}" type="presParOf" srcId="{6754D20F-5D28-4B6F-B8C9-5FF3A58510DE}" destId="{0CE495DB-200F-4FF9-BFBC-DEB049AAE039}" srcOrd="0" destOrd="0" presId="urn:microsoft.com/office/officeart/2005/8/layout/pList2"/>
    <dgm:cxn modelId="{EFFFC4C4-C55B-4B31-BDDC-A16BCAE06C58}" type="presParOf" srcId="{6754D20F-5D28-4B6F-B8C9-5FF3A58510DE}" destId="{178D11C5-FCBB-4A86-95A2-CC4A48AB5F57}" srcOrd="1" destOrd="0" presId="urn:microsoft.com/office/officeart/2005/8/layout/pList2"/>
    <dgm:cxn modelId="{683BF89E-0756-4A66-9844-89BACE9AB0E1}" type="presParOf" srcId="{6754D20F-5D28-4B6F-B8C9-5FF3A58510DE}" destId="{7907095D-7487-43F4-9F0F-71A2AEBC22F8}" srcOrd="2" destOrd="0" presId="urn:microsoft.com/office/officeart/2005/8/layout/pList2"/>
    <dgm:cxn modelId="{C2752EAE-6F19-4207-B495-C1EED32C8885}" type="presParOf" srcId="{8632D809-C97B-46F4-9D10-6D44C4D14492}" destId="{DB4BFFE9-F0F5-4E95-80F1-51BFBFEA0D58}" srcOrd="3" destOrd="0" presId="urn:microsoft.com/office/officeart/2005/8/layout/pList2"/>
    <dgm:cxn modelId="{1629C448-0E08-4133-B582-01039386D68D}" type="presParOf" srcId="{8632D809-C97B-46F4-9D10-6D44C4D14492}" destId="{ED08E421-D1E9-4B9F-9BD8-2B6AD586B545}" srcOrd="4" destOrd="0" presId="urn:microsoft.com/office/officeart/2005/8/layout/pList2"/>
    <dgm:cxn modelId="{22A08767-0458-40B8-A486-56BA51F44B13}" type="presParOf" srcId="{ED08E421-D1E9-4B9F-9BD8-2B6AD586B545}" destId="{0D2B20F8-88D1-47EF-8FFB-652C821AFA00}" srcOrd="0" destOrd="0" presId="urn:microsoft.com/office/officeart/2005/8/layout/pList2"/>
    <dgm:cxn modelId="{86CD9196-91E5-4EFA-908C-2D03B3EAF00D}" type="presParOf" srcId="{ED08E421-D1E9-4B9F-9BD8-2B6AD586B545}" destId="{A4FE4302-AD1B-4F6C-BCC8-5589B363F69E}" srcOrd="1" destOrd="0" presId="urn:microsoft.com/office/officeart/2005/8/layout/pList2"/>
    <dgm:cxn modelId="{51C12ED7-A738-486B-9FBB-F1FE7CCB13F8}" type="presParOf" srcId="{ED08E421-D1E9-4B9F-9BD8-2B6AD586B545}" destId="{0F639872-5875-41F5-AE2D-3381FE60CD68}"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65BA78-554A-CB48-980C-7C40645752F1}" type="doc">
      <dgm:prSet loTypeId="urn:microsoft.com/office/officeart/2005/8/layout/radial3" loCatId="pyramid" qsTypeId="urn:microsoft.com/office/officeart/2005/8/quickstyle/simple1" qsCatId="simple" csTypeId="urn:microsoft.com/office/officeart/2005/8/colors/colorful3" csCatId="colorful" phldr="1"/>
      <dgm:spPr/>
      <dgm:t>
        <a:bodyPr/>
        <a:lstStyle/>
        <a:p>
          <a:endParaRPr lang="en-US"/>
        </a:p>
      </dgm:t>
    </dgm:pt>
    <dgm:pt modelId="{7EFA7C8E-1A6A-C540-B6D2-C080EFF25EDB}">
      <dgm:prSet custT="1"/>
      <dgm:spPr/>
      <dgm:t>
        <a:bodyPr/>
        <a:lstStyle/>
        <a:p>
          <a:pPr algn="ctr"/>
          <a:r>
            <a:rPr lang="en-US" sz="2800" b="1" dirty="0"/>
            <a:t>Diversity Fallacies</a:t>
          </a:r>
          <a:endParaRPr lang="en-US" sz="2800" dirty="0"/>
        </a:p>
      </dgm:t>
    </dgm:pt>
    <dgm:pt modelId="{BAAE4AEF-E92F-AA48-B174-05BF364DA0CD}" type="parTrans" cxnId="{7AAD201C-B3E1-184B-BB04-2B51C78E92CF}">
      <dgm:prSet/>
      <dgm:spPr/>
      <dgm:t>
        <a:bodyPr/>
        <a:lstStyle/>
        <a:p>
          <a:endParaRPr lang="en-US"/>
        </a:p>
      </dgm:t>
    </dgm:pt>
    <dgm:pt modelId="{2527DE28-42BA-7C4F-B732-35B9AA0861A3}" type="sibTrans" cxnId="{7AAD201C-B3E1-184B-BB04-2B51C78E92CF}">
      <dgm:prSet/>
      <dgm:spPr/>
      <dgm:t>
        <a:bodyPr/>
        <a:lstStyle/>
        <a:p>
          <a:endParaRPr lang="en-US"/>
        </a:p>
      </dgm:t>
    </dgm:pt>
    <dgm:pt modelId="{27DBCEE9-7802-4943-A750-1B74428CAAEB}">
      <dgm:prSet custT="1"/>
      <dgm:spPr/>
      <dgm:t>
        <a:bodyPr/>
        <a:lstStyle/>
        <a:p>
          <a:r>
            <a:rPr lang="en-US" sz="1050" b="0" i="0" dirty="0"/>
            <a:t>We need </a:t>
          </a:r>
          <a:r>
            <a:rPr lang="en-US" sz="1050" b="1" i="0" dirty="0"/>
            <a:t>“diverse” </a:t>
          </a:r>
          <a:r>
            <a:rPr lang="en-US" sz="1050" b="0" i="0" dirty="0"/>
            <a:t> faculty / staff / students. </a:t>
          </a:r>
          <a:endParaRPr lang="en-US" sz="1050" dirty="0"/>
        </a:p>
      </dgm:t>
    </dgm:pt>
    <dgm:pt modelId="{AFE36030-93C3-A04C-A7EB-16E64E89C877}" type="parTrans" cxnId="{4DD392C9-45D9-1D47-9796-1966B0470FCE}">
      <dgm:prSet/>
      <dgm:spPr/>
      <dgm:t>
        <a:bodyPr/>
        <a:lstStyle/>
        <a:p>
          <a:endParaRPr lang="en-US"/>
        </a:p>
      </dgm:t>
    </dgm:pt>
    <dgm:pt modelId="{B13B3DD4-8EC1-ED4D-99C4-AF74EAE335C2}" type="sibTrans" cxnId="{4DD392C9-45D9-1D47-9796-1966B0470FCE}">
      <dgm:prSet/>
      <dgm:spPr/>
      <dgm:t>
        <a:bodyPr/>
        <a:lstStyle/>
        <a:p>
          <a:endParaRPr lang="en-US"/>
        </a:p>
      </dgm:t>
    </dgm:pt>
    <dgm:pt modelId="{0FDEA900-D4C9-C34A-8997-635F928C86DD}">
      <dgm:prSet custT="1"/>
      <dgm:spPr/>
      <dgm:t>
        <a:bodyPr/>
        <a:lstStyle/>
        <a:p>
          <a:r>
            <a:rPr lang="en-US" sz="1200" b="0" i="0" dirty="0"/>
            <a:t>I don’t have the “right” lived experience.</a:t>
          </a:r>
          <a:endParaRPr lang="en-US" sz="1200" dirty="0"/>
        </a:p>
      </dgm:t>
    </dgm:pt>
    <dgm:pt modelId="{45603E5B-7787-8F46-B68B-D3CB424583C9}" type="parTrans" cxnId="{8A8BA333-9AF0-4748-973C-2F1A4804A801}">
      <dgm:prSet/>
      <dgm:spPr/>
      <dgm:t>
        <a:bodyPr/>
        <a:lstStyle/>
        <a:p>
          <a:endParaRPr lang="en-US"/>
        </a:p>
      </dgm:t>
    </dgm:pt>
    <dgm:pt modelId="{FEE228AB-2304-0248-B657-2B9AC3E8C448}" type="sibTrans" cxnId="{8A8BA333-9AF0-4748-973C-2F1A4804A801}">
      <dgm:prSet/>
      <dgm:spPr/>
      <dgm:t>
        <a:bodyPr/>
        <a:lstStyle/>
        <a:p>
          <a:endParaRPr lang="en-US"/>
        </a:p>
      </dgm:t>
    </dgm:pt>
    <dgm:pt modelId="{38BE3A59-C3B8-5A4E-A7D6-81DEE53AE973}">
      <dgm:prSet custT="1"/>
      <dgm:spPr/>
      <dgm:t>
        <a:bodyPr/>
        <a:lstStyle/>
        <a:p>
          <a:r>
            <a:rPr lang="en-US" sz="1050" b="0" i="0" dirty="0"/>
            <a:t>I don’t feel prepared or comfortable with discussing issues of diversity.</a:t>
          </a:r>
          <a:endParaRPr lang="en-US" sz="1050" dirty="0"/>
        </a:p>
      </dgm:t>
    </dgm:pt>
    <dgm:pt modelId="{9FB9683F-D688-8543-AA42-4EFC08CE40CA}" type="parTrans" cxnId="{544BC942-4709-8E41-981F-0C2B93401AD7}">
      <dgm:prSet/>
      <dgm:spPr/>
      <dgm:t>
        <a:bodyPr/>
        <a:lstStyle/>
        <a:p>
          <a:endParaRPr lang="en-US"/>
        </a:p>
      </dgm:t>
    </dgm:pt>
    <dgm:pt modelId="{26FA9C4E-0FCA-B84A-9A6D-98ECD2EAE2CA}" type="sibTrans" cxnId="{544BC942-4709-8E41-981F-0C2B93401AD7}">
      <dgm:prSet/>
      <dgm:spPr/>
      <dgm:t>
        <a:bodyPr/>
        <a:lstStyle/>
        <a:p>
          <a:endParaRPr lang="en-US"/>
        </a:p>
      </dgm:t>
    </dgm:pt>
    <dgm:pt modelId="{3A3C3B8D-BCE3-A24B-AD2E-FCC6D4049E6E}">
      <dgm:prSet custT="1"/>
      <dgm:spPr/>
      <dgm:t>
        <a:bodyPr/>
        <a:lstStyle/>
        <a:p>
          <a:r>
            <a:rPr lang="en-US" sz="1600" b="0" i="0" dirty="0"/>
            <a:t>I am not diverse!</a:t>
          </a:r>
          <a:endParaRPr lang="en-US" sz="1600" dirty="0"/>
        </a:p>
      </dgm:t>
    </dgm:pt>
    <dgm:pt modelId="{92F98464-B556-8748-843B-9C457B1414AA}" type="parTrans" cxnId="{386E15B5-F2F0-1047-B9AE-7AC11EAA8437}">
      <dgm:prSet/>
      <dgm:spPr/>
      <dgm:t>
        <a:bodyPr/>
        <a:lstStyle/>
        <a:p>
          <a:endParaRPr lang="en-US"/>
        </a:p>
      </dgm:t>
    </dgm:pt>
    <dgm:pt modelId="{24A8D2D4-ADE0-3848-9B1E-A383427F00A5}" type="sibTrans" cxnId="{386E15B5-F2F0-1047-B9AE-7AC11EAA8437}">
      <dgm:prSet/>
      <dgm:spPr/>
      <dgm:t>
        <a:bodyPr/>
        <a:lstStyle/>
        <a:p>
          <a:endParaRPr lang="en-US"/>
        </a:p>
      </dgm:t>
    </dgm:pt>
    <dgm:pt modelId="{A243CCF8-1F09-FC4D-9F9A-0F1BAC7D3A53}">
      <dgm:prSet custT="1"/>
      <dgm:spPr/>
      <dgm:t>
        <a:bodyPr/>
        <a:lstStyle/>
        <a:p>
          <a:r>
            <a:rPr lang="en-US" sz="1600" b="0" i="0" dirty="0"/>
            <a:t>That’s a DEI issue.</a:t>
          </a:r>
          <a:endParaRPr lang="en-US" sz="1600" dirty="0"/>
        </a:p>
      </dgm:t>
    </dgm:pt>
    <dgm:pt modelId="{85166BFC-F7FA-5941-965B-AB43F8BB8244}" type="parTrans" cxnId="{1E9563DD-E9D0-0641-B829-BD4641C12FA4}">
      <dgm:prSet/>
      <dgm:spPr/>
      <dgm:t>
        <a:bodyPr/>
        <a:lstStyle/>
        <a:p>
          <a:endParaRPr lang="en-US"/>
        </a:p>
      </dgm:t>
    </dgm:pt>
    <dgm:pt modelId="{AE9F94F9-5B5B-0B42-9F02-4DB222E5ACD7}" type="sibTrans" cxnId="{1E9563DD-E9D0-0641-B829-BD4641C12FA4}">
      <dgm:prSet/>
      <dgm:spPr/>
      <dgm:t>
        <a:bodyPr/>
        <a:lstStyle/>
        <a:p>
          <a:endParaRPr lang="en-US"/>
        </a:p>
      </dgm:t>
    </dgm:pt>
    <dgm:pt modelId="{C231978D-73D7-794D-86D1-2AAB7E47E9D5}" type="pres">
      <dgm:prSet presAssocID="{A865BA78-554A-CB48-980C-7C40645752F1}" presName="composite" presStyleCnt="0">
        <dgm:presLayoutVars>
          <dgm:chMax val="1"/>
          <dgm:dir/>
          <dgm:resizeHandles val="exact"/>
        </dgm:presLayoutVars>
      </dgm:prSet>
      <dgm:spPr/>
    </dgm:pt>
    <dgm:pt modelId="{12C92457-F28D-3347-88C7-0106B10760DC}" type="pres">
      <dgm:prSet presAssocID="{A865BA78-554A-CB48-980C-7C40645752F1}" presName="radial" presStyleCnt="0">
        <dgm:presLayoutVars>
          <dgm:animLvl val="ctr"/>
        </dgm:presLayoutVars>
      </dgm:prSet>
      <dgm:spPr/>
    </dgm:pt>
    <dgm:pt modelId="{306E4BF9-70DD-DE4C-A217-A4360386FC01}" type="pres">
      <dgm:prSet presAssocID="{7EFA7C8E-1A6A-C540-B6D2-C080EFF25EDB}" presName="centerShape" presStyleLbl="vennNode1" presStyleIdx="0" presStyleCnt="6"/>
      <dgm:spPr/>
    </dgm:pt>
    <dgm:pt modelId="{53E6BDB2-E82C-704A-83A1-97DC76CCF4AF}" type="pres">
      <dgm:prSet presAssocID="{A243CCF8-1F09-FC4D-9F9A-0F1BAC7D3A53}" presName="node" presStyleLbl="vennNode1" presStyleIdx="1" presStyleCnt="6">
        <dgm:presLayoutVars>
          <dgm:bulletEnabled val="1"/>
        </dgm:presLayoutVars>
      </dgm:prSet>
      <dgm:spPr/>
    </dgm:pt>
    <dgm:pt modelId="{626AA9CF-768B-C84B-92D4-075EE1F0964B}" type="pres">
      <dgm:prSet presAssocID="{27DBCEE9-7802-4943-A750-1B74428CAAEB}" presName="node" presStyleLbl="vennNode1" presStyleIdx="2" presStyleCnt="6">
        <dgm:presLayoutVars>
          <dgm:bulletEnabled val="1"/>
        </dgm:presLayoutVars>
      </dgm:prSet>
      <dgm:spPr/>
    </dgm:pt>
    <dgm:pt modelId="{F2075D95-801C-6B4F-923F-D943AA453B59}" type="pres">
      <dgm:prSet presAssocID="{0FDEA900-D4C9-C34A-8997-635F928C86DD}" presName="node" presStyleLbl="vennNode1" presStyleIdx="3" presStyleCnt="6">
        <dgm:presLayoutVars>
          <dgm:bulletEnabled val="1"/>
        </dgm:presLayoutVars>
      </dgm:prSet>
      <dgm:spPr/>
    </dgm:pt>
    <dgm:pt modelId="{914E3F39-4D5E-E44C-83C0-0BD36D86C88D}" type="pres">
      <dgm:prSet presAssocID="{38BE3A59-C3B8-5A4E-A7D6-81DEE53AE973}" presName="node" presStyleLbl="vennNode1" presStyleIdx="4" presStyleCnt="6">
        <dgm:presLayoutVars>
          <dgm:bulletEnabled val="1"/>
        </dgm:presLayoutVars>
      </dgm:prSet>
      <dgm:spPr/>
    </dgm:pt>
    <dgm:pt modelId="{93F26590-B2CF-D342-8AEC-83290189851B}" type="pres">
      <dgm:prSet presAssocID="{3A3C3B8D-BCE3-A24B-AD2E-FCC6D4049E6E}" presName="node" presStyleLbl="vennNode1" presStyleIdx="5" presStyleCnt="6">
        <dgm:presLayoutVars>
          <dgm:bulletEnabled val="1"/>
        </dgm:presLayoutVars>
      </dgm:prSet>
      <dgm:spPr/>
    </dgm:pt>
  </dgm:ptLst>
  <dgm:cxnLst>
    <dgm:cxn modelId="{7AAD201C-B3E1-184B-BB04-2B51C78E92CF}" srcId="{A865BA78-554A-CB48-980C-7C40645752F1}" destId="{7EFA7C8E-1A6A-C540-B6D2-C080EFF25EDB}" srcOrd="0" destOrd="0" parTransId="{BAAE4AEF-E92F-AA48-B174-05BF364DA0CD}" sibTransId="{2527DE28-42BA-7C4F-B732-35B9AA0861A3}"/>
    <dgm:cxn modelId="{533E381D-0443-A746-B7DA-7FA829DD8487}" type="presOf" srcId="{38BE3A59-C3B8-5A4E-A7D6-81DEE53AE973}" destId="{914E3F39-4D5E-E44C-83C0-0BD36D86C88D}" srcOrd="0" destOrd="0" presId="urn:microsoft.com/office/officeart/2005/8/layout/radial3"/>
    <dgm:cxn modelId="{6A9DDE2D-3AFA-FA48-A8A5-3DF48CFD9567}" type="presOf" srcId="{7EFA7C8E-1A6A-C540-B6D2-C080EFF25EDB}" destId="{306E4BF9-70DD-DE4C-A217-A4360386FC01}" srcOrd="0" destOrd="0" presId="urn:microsoft.com/office/officeart/2005/8/layout/radial3"/>
    <dgm:cxn modelId="{8A8BA333-9AF0-4748-973C-2F1A4804A801}" srcId="{7EFA7C8E-1A6A-C540-B6D2-C080EFF25EDB}" destId="{0FDEA900-D4C9-C34A-8997-635F928C86DD}" srcOrd="2" destOrd="0" parTransId="{45603E5B-7787-8F46-B68B-D3CB424583C9}" sibTransId="{FEE228AB-2304-0248-B657-2B9AC3E8C448}"/>
    <dgm:cxn modelId="{544BC942-4709-8E41-981F-0C2B93401AD7}" srcId="{7EFA7C8E-1A6A-C540-B6D2-C080EFF25EDB}" destId="{38BE3A59-C3B8-5A4E-A7D6-81DEE53AE973}" srcOrd="3" destOrd="0" parTransId="{9FB9683F-D688-8543-AA42-4EFC08CE40CA}" sibTransId="{26FA9C4E-0FCA-B84A-9A6D-98ECD2EAE2CA}"/>
    <dgm:cxn modelId="{A0FBE74F-93CC-B740-BA8D-B73AB7706E18}" type="presOf" srcId="{27DBCEE9-7802-4943-A750-1B74428CAAEB}" destId="{626AA9CF-768B-C84B-92D4-075EE1F0964B}" srcOrd="0" destOrd="0" presId="urn:microsoft.com/office/officeart/2005/8/layout/radial3"/>
    <dgm:cxn modelId="{76EA927D-2C61-E84E-9746-66DF9B6EF5EE}" type="presOf" srcId="{3A3C3B8D-BCE3-A24B-AD2E-FCC6D4049E6E}" destId="{93F26590-B2CF-D342-8AEC-83290189851B}" srcOrd="0" destOrd="0" presId="urn:microsoft.com/office/officeart/2005/8/layout/radial3"/>
    <dgm:cxn modelId="{FA97E88D-E288-734A-910B-6C790573E2AE}" type="presOf" srcId="{0FDEA900-D4C9-C34A-8997-635F928C86DD}" destId="{F2075D95-801C-6B4F-923F-D943AA453B59}" srcOrd="0" destOrd="0" presId="urn:microsoft.com/office/officeart/2005/8/layout/radial3"/>
    <dgm:cxn modelId="{386E15B5-F2F0-1047-B9AE-7AC11EAA8437}" srcId="{7EFA7C8E-1A6A-C540-B6D2-C080EFF25EDB}" destId="{3A3C3B8D-BCE3-A24B-AD2E-FCC6D4049E6E}" srcOrd="4" destOrd="0" parTransId="{92F98464-B556-8748-843B-9C457B1414AA}" sibTransId="{24A8D2D4-ADE0-3848-9B1E-A383427F00A5}"/>
    <dgm:cxn modelId="{4DD392C9-45D9-1D47-9796-1966B0470FCE}" srcId="{7EFA7C8E-1A6A-C540-B6D2-C080EFF25EDB}" destId="{27DBCEE9-7802-4943-A750-1B74428CAAEB}" srcOrd="1" destOrd="0" parTransId="{AFE36030-93C3-A04C-A7EB-16E64E89C877}" sibTransId="{B13B3DD4-8EC1-ED4D-99C4-AF74EAE335C2}"/>
    <dgm:cxn modelId="{ED7681CC-B5FA-6049-A6A3-41ADFB2663B2}" type="presOf" srcId="{A243CCF8-1F09-FC4D-9F9A-0F1BAC7D3A53}" destId="{53E6BDB2-E82C-704A-83A1-97DC76CCF4AF}" srcOrd="0" destOrd="0" presId="urn:microsoft.com/office/officeart/2005/8/layout/radial3"/>
    <dgm:cxn modelId="{1E9563DD-E9D0-0641-B829-BD4641C12FA4}" srcId="{7EFA7C8E-1A6A-C540-B6D2-C080EFF25EDB}" destId="{A243CCF8-1F09-FC4D-9F9A-0F1BAC7D3A53}" srcOrd="0" destOrd="0" parTransId="{85166BFC-F7FA-5941-965B-AB43F8BB8244}" sibTransId="{AE9F94F9-5B5B-0B42-9F02-4DB222E5ACD7}"/>
    <dgm:cxn modelId="{A715ACFE-507D-5B4D-83CF-46C00F8DAAF9}" type="presOf" srcId="{A865BA78-554A-CB48-980C-7C40645752F1}" destId="{C231978D-73D7-794D-86D1-2AAB7E47E9D5}" srcOrd="0" destOrd="0" presId="urn:microsoft.com/office/officeart/2005/8/layout/radial3"/>
    <dgm:cxn modelId="{F55D456B-F276-0547-9135-D6EF5E5D20D4}" type="presParOf" srcId="{C231978D-73D7-794D-86D1-2AAB7E47E9D5}" destId="{12C92457-F28D-3347-88C7-0106B10760DC}" srcOrd="0" destOrd="0" presId="urn:microsoft.com/office/officeart/2005/8/layout/radial3"/>
    <dgm:cxn modelId="{C1F79F2C-30E4-D844-AFB4-1AE58C3001EE}" type="presParOf" srcId="{12C92457-F28D-3347-88C7-0106B10760DC}" destId="{306E4BF9-70DD-DE4C-A217-A4360386FC01}" srcOrd="0" destOrd="0" presId="urn:microsoft.com/office/officeart/2005/8/layout/radial3"/>
    <dgm:cxn modelId="{9D63225A-C2CF-8D43-AEEB-97ADDF203FCF}" type="presParOf" srcId="{12C92457-F28D-3347-88C7-0106B10760DC}" destId="{53E6BDB2-E82C-704A-83A1-97DC76CCF4AF}" srcOrd="1" destOrd="0" presId="urn:microsoft.com/office/officeart/2005/8/layout/radial3"/>
    <dgm:cxn modelId="{50A002D4-DA7E-7A46-854E-0F8384FA6CC1}" type="presParOf" srcId="{12C92457-F28D-3347-88C7-0106B10760DC}" destId="{626AA9CF-768B-C84B-92D4-075EE1F0964B}" srcOrd="2" destOrd="0" presId="urn:microsoft.com/office/officeart/2005/8/layout/radial3"/>
    <dgm:cxn modelId="{710CF4A7-FC53-1F42-B2FC-E76947749B06}" type="presParOf" srcId="{12C92457-F28D-3347-88C7-0106B10760DC}" destId="{F2075D95-801C-6B4F-923F-D943AA453B59}" srcOrd="3" destOrd="0" presId="urn:microsoft.com/office/officeart/2005/8/layout/radial3"/>
    <dgm:cxn modelId="{2E82EF43-8AD7-4743-A6C8-D3C7BCCD563B}" type="presParOf" srcId="{12C92457-F28D-3347-88C7-0106B10760DC}" destId="{914E3F39-4D5E-E44C-83C0-0BD36D86C88D}" srcOrd="4" destOrd="0" presId="urn:microsoft.com/office/officeart/2005/8/layout/radial3"/>
    <dgm:cxn modelId="{92E7E52E-18D2-984B-B6DF-F1AEF1156731}" type="presParOf" srcId="{12C92457-F28D-3347-88C7-0106B10760DC}" destId="{93F26590-B2CF-D342-8AEC-83290189851B}"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37330-963D-4C83-AAD2-83A2EAC2D3F0}">
      <dsp:nvSpPr>
        <dsp:cNvPr id="0" name=""/>
        <dsp:cNvSpPr/>
      </dsp:nvSpPr>
      <dsp:spPr>
        <a:xfrm>
          <a:off x="466829" y="177899"/>
          <a:ext cx="3663224" cy="3663224"/>
        </a:xfrm>
        <a:prstGeom prst="ellipse">
          <a:avLst/>
        </a:prstGeom>
        <a:solidFill>
          <a:schemeClr val="accent5">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ts val="600"/>
            </a:spcAft>
            <a:buNone/>
          </a:pPr>
          <a:endParaRPr lang="en-US" sz="6400" b="1" kern="1200" dirty="0"/>
        </a:p>
      </dsp:txBody>
      <dsp:txXfrm>
        <a:off x="978360" y="609872"/>
        <a:ext cx="2112129" cy="2799278"/>
      </dsp:txXfrm>
    </dsp:sp>
    <dsp:sp modelId="{F6D4F778-3704-4812-AB8F-90E9FBF2443E}">
      <dsp:nvSpPr>
        <dsp:cNvPr id="0" name=""/>
        <dsp:cNvSpPr/>
      </dsp:nvSpPr>
      <dsp:spPr>
        <a:xfrm>
          <a:off x="774201" y="2710876"/>
          <a:ext cx="3219119" cy="3219119"/>
        </a:xfrm>
        <a:prstGeom prst="ellipse">
          <a:avLst/>
        </a:prstGeom>
        <a:solidFill>
          <a:schemeClr val="accent5">
            <a:shade val="80000"/>
            <a:alpha val="50000"/>
            <a:hueOff val="205221"/>
            <a:satOff val="-2238"/>
            <a:lumOff val="255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44800">
            <a:lnSpc>
              <a:spcPct val="90000"/>
            </a:lnSpc>
            <a:spcBef>
              <a:spcPct val="0"/>
            </a:spcBef>
            <a:spcAft>
              <a:spcPct val="35000"/>
            </a:spcAft>
            <a:buNone/>
          </a:pPr>
          <a:endParaRPr lang="en-US" sz="6400" kern="1200" dirty="0"/>
        </a:p>
        <a:p>
          <a:pPr marL="0" lvl="0" indent="0" algn="ctr" defTabSz="2844800">
            <a:lnSpc>
              <a:spcPct val="90000"/>
            </a:lnSpc>
            <a:spcBef>
              <a:spcPct val="0"/>
            </a:spcBef>
            <a:spcAft>
              <a:spcPct val="35000"/>
            </a:spcAft>
            <a:buNone/>
          </a:pPr>
          <a:endParaRPr lang="en-US" sz="6400" kern="1200" dirty="0"/>
        </a:p>
      </dsp:txBody>
      <dsp:txXfrm>
        <a:off x="1687735" y="3090480"/>
        <a:ext cx="1856068" cy="24599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98611-65CC-4BEF-9522-C4EF4425C926}">
      <dsp:nvSpPr>
        <dsp:cNvPr id="0" name=""/>
        <dsp:cNvSpPr/>
      </dsp:nvSpPr>
      <dsp:spPr>
        <a:xfrm>
          <a:off x="0" y="0"/>
          <a:ext cx="11316447" cy="2438400"/>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4ECC85-103B-41DB-AFC8-C69686CD2C12}">
      <dsp:nvSpPr>
        <dsp:cNvPr id="0" name=""/>
        <dsp:cNvSpPr/>
      </dsp:nvSpPr>
      <dsp:spPr>
        <a:xfrm>
          <a:off x="339493" y="325120"/>
          <a:ext cx="3324206" cy="1788160"/>
        </a:xfrm>
        <a:prstGeom prst="roundRect">
          <a:avLst>
            <a:gd name="adj" fmla="val 10000"/>
          </a:avLst>
        </a:prstGeom>
        <a:blipFill>
          <a:blip xmlns:r="http://schemas.openxmlformats.org/officeDocument/2006/relationships" r:embed="rId1"/>
          <a:srcRect/>
          <a:stretch>
            <a:fillRect t="-2000" b="-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572605-A1FD-406F-89D8-67EC80816381}">
      <dsp:nvSpPr>
        <dsp:cNvPr id="0" name=""/>
        <dsp:cNvSpPr/>
      </dsp:nvSpPr>
      <dsp:spPr>
        <a:xfrm rot="10800000">
          <a:off x="339493" y="2438400"/>
          <a:ext cx="3324206" cy="2980266"/>
        </a:xfrm>
        <a:prstGeom prst="round2SameRect">
          <a:avLst>
            <a:gd name="adj1" fmla="val 10500"/>
            <a:gd name="adj2" fmla="val 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ts val="600"/>
            </a:spcAft>
            <a:buClrTx/>
            <a:buSzPct val="100000"/>
            <a:buFont typeface="Wingdings" panose="05000000000000000000" pitchFamily="2" charset="2"/>
            <a:buNone/>
          </a:pPr>
          <a:endParaRPr lang="en-US" sz="1000" b="0" kern="1200" dirty="0"/>
        </a:p>
        <a:p>
          <a:pPr marL="0" lvl="0" indent="0" algn="ctr" defTabSz="444500">
            <a:lnSpc>
              <a:spcPct val="90000"/>
            </a:lnSpc>
            <a:spcBef>
              <a:spcPct val="0"/>
            </a:spcBef>
            <a:spcAft>
              <a:spcPts val="1200"/>
            </a:spcAft>
            <a:buClrTx/>
            <a:buSzPct val="100000"/>
            <a:buFont typeface="Wingdings" panose="05000000000000000000" pitchFamily="2" charset="2"/>
            <a:buNone/>
          </a:pPr>
          <a:r>
            <a:rPr lang="en-US" sz="1000" b="1" kern="1200" dirty="0"/>
            <a:t> Departmental Leaders  to Scale Up DEI Initiatives Partners</a:t>
          </a:r>
        </a:p>
        <a:p>
          <a:pPr marL="0" lvl="0" indent="0" algn="ctr" defTabSz="444500">
            <a:lnSpc>
              <a:spcPct val="90000"/>
            </a:lnSpc>
            <a:spcBef>
              <a:spcPct val="0"/>
            </a:spcBef>
            <a:spcAft>
              <a:spcPts val="1200"/>
            </a:spcAft>
            <a:buClrTx/>
            <a:buSzPct val="100000"/>
            <a:buFont typeface="Wingdings" panose="05000000000000000000" pitchFamily="2" charset="2"/>
            <a:buNone/>
          </a:pPr>
          <a:r>
            <a:rPr lang="en-US" sz="1000" b="1" kern="1200" dirty="0"/>
            <a:t>Integrate / Operationalize DEI Principles in the SOM Strategic Plan and Dean Priorities </a:t>
          </a:r>
        </a:p>
        <a:p>
          <a:pPr marL="0" lvl="0" indent="0" algn="ctr" defTabSz="444500">
            <a:lnSpc>
              <a:spcPct val="90000"/>
            </a:lnSpc>
            <a:spcBef>
              <a:spcPct val="0"/>
            </a:spcBef>
            <a:spcAft>
              <a:spcPts val="1200"/>
            </a:spcAft>
            <a:buClrTx/>
            <a:buSzPct val="100000"/>
            <a:buFont typeface="Wingdings" panose="05000000000000000000" pitchFamily="2" charset="2"/>
            <a:buNone/>
          </a:pPr>
          <a:r>
            <a:rPr lang="en-US" sz="1400" b="1" kern="1200" dirty="0">
              <a:solidFill>
                <a:schemeClr val="tx1"/>
              </a:solidFill>
            </a:rPr>
            <a:t>Partner with Student Organizations  and Student Interest Groups</a:t>
          </a:r>
        </a:p>
        <a:p>
          <a:pPr marL="0" lvl="0" indent="0" algn="ctr" defTabSz="444500">
            <a:lnSpc>
              <a:spcPct val="90000"/>
            </a:lnSpc>
            <a:spcBef>
              <a:spcPct val="0"/>
            </a:spcBef>
            <a:spcAft>
              <a:spcPct val="35000"/>
            </a:spcAft>
            <a:buClrTx/>
            <a:buSzPct val="100000"/>
            <a:buFont typeface="Wingdings" panose="05000000000000000000" pitchFamily="2" charset="2"/>
            <a:buNone/>
          </a:pPr>
          <a:endParaRPr lang="en-US" sz="1000" b="0" kern="1200" dirty="0"/>
        </a:p>
      </dsp:txBody>
      <dsp:txXfrm rot="10800000">
        <a:off x="431146" y="2438400"/>
        <a:ext cx="3140900" cy="2888613"/>
      </dsp:txXfrm>
    </dsp:sp>
    <dsp:sp modelId="{7907095D-7487-43F4-9F0F-71A2AEBC22F8}">
      <dsp:nvSpPr>
        <dsp:cNvPr id="0" name=""/>
        <dsp:cNvSpPr/>
      </dsp:nvSpPr>
      <dsp:spPr>
        <a:xfrm>
          <a:off x="3996120" y="325120"/>
          <a:ext cx="3324206" cy="1788160"/>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E495DB-200F-4FF9-BFBC-DEB049AAE039}">
      <dsp:nvSpPr>
        <dsp:cNvPr id="0" name=""/>
        <dsp:cNvSpPr/>
      </dsp:nvSpPr>
      <dsp:spPr>
        <a:xfrm rot="10800000">
          <a:off x="3996120" y="2438400"/>
          <a:ext cx="3324206" cy="2980266"/>
        </a:xfrm>
        <a:prstGeom prst="round2SameRect">
          <a:avLst>
            <a:gd name="adj1" fmla="val 10500"/>
            <a:gd name="adj2" fmla="val 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algn="ctr" defTabSz="622300">
            <a:lnSpc>
              <a:spcPct val="90000"/>
            </a:lnSpc>
            <a:spcBef>
              <a:spcPct val="0"/>
            </a:spcBef>
            <a:spcAft>
              <a:spcPct val="35000"/>
            </a:spcAft>
            <a:buNone/>
          </a:pPr>
          <a:r>
            <a:rPr lang="en-US" sz="1400" b="1" kern="1200" dirty="0">
              <a:solidFill>
                <a:schemeClr val="tx1"/>
              </a:solidFill>
            </a:rPr>
            <a:t>Stepping in 4 Respect Bystander/Upstander Training</a:t>
          </a:r>
        </a:p>
        <a:p>
          <a:pPr marL="0" lvl="0" algn="ctr" defTabSz="622300">
            <a:lnSpc>
              <a:spcPct val="90000"/>
            </a:lnSpc>
            <a:spcBef>
              <a:spcPct val="0"/>
            </a:spcBef>
            <a:spcAft>
              <a:spcPct val="35000"/>
            </a:spcAft>
            <a:buNone/>
          </a:pPr>
          <a:endParaRPr lang="en-US" sz="1100" b="1" kern="1200" dirty="0"/>
        </a:p>
        <a:p>
          <a:pPr marL="0" lvl="0" algn="ctr" defTabSz="622300">
            <a:lnSpc>
              <a:spcPct val="90000"/>
            </a:lnSpc>
            <a:spcBef>
              <a:spcPct val="0"/>
            </a:spcBef>
            <a:spcAft>
              <a:spcPct val="35000"/>
            </a:spcAft>
            <a:buNone/>
          </a:pPr>
          <a:r>
            <a:rPr lang="en-US" sz="1100" b="1" kern="1200" dirty="0"/>
            <a:t>Safe Zone Training </a:t>
          </a:r>
        </a:p>
        <a:p>
          <a:pPr marL="0" marR="0" lvl="0" indent="0" algn="ctr" defTabSz="622300" eaLnBrk="1" fontAlgn="auto" latinLnBrk="0" hangingPunct="1">
            <a:lnSpc>
              <a:spcPct val="90000"/>
            </a:lnSpc>
            <a:spcBef>
              <a:spcPct val="0"/>
            </a:spcBef>
            <a:spcAft>
              <a:spcPct val="35000"/>
            </a:spcAft>
            <a:buClrTx/>
            <a:buSzTx/>
            <a:buFontTx/>
            <a:buNone/>
            <a:tabLst/>
            <a:defRPr/>
          </a:pPr>
          <a:endParaRPr lang="en-US" sz="1000" b="1" kern="1200" dirty="0">
            <a:solidFill>
              <a:schemeClr val="tx1"/>
            </a:solidFill>
          </a:endParaRPr>
        </a:p>
        <a:p>
          <a:pPr marL="0" marR="0" lvl="0" indent="0" algn="ctr" defTabSz="622300" eaLnBrk="1" fontAlgn="auto" latinLnBrk="0" hangingPunct="1">
            <a:lnSpc>
              <a:spcPct val="90000"/>
            </a:lnSpc>
            <a:spcBef>
              <a:spcPct val="0"/>
            </a:spcBef>
            <a:spcAft>
              <a:spcPct val="35000"/>
            </a:spcAft>
            <a:buClrTx/>
            <a:buSzTx/>
            <a:buFontTx/>
            <a:buNone/>
            <a:tabLst/>
            <a:defRPr/>
          </a:pPr>
          <a:r>
            <a:rPr lang="en-US" sz="1200" b="1" kern="1200" dirty="0">
              <a:solidFill>
                <a:schemeClr val="tx1"/>
              </a:solidFill>
            </a:rPr>
            <a:t>Heritage / Affinity Month Communications &amp; Events</a:t>
          </a:r>
        </a:p>
        <a:p>
          <a:pPr marL="0" lvl="0" algn="ctr" defTabSz="622300">
            <a:lnSpc>
              <a:spcPct val="90000"/>
            </a:lnSpc>
            <a:spcBef>
              <a:spcPct val="0"/>
            </a:spcBef>
            <a:spcAft>
              <a:spcPct val="35000"/>
            </a:spcAft>
            <a:buNone/>
          </a:pPr>
          <a:endParaRPr lang="en-US" sz="1000" b="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000" b="1" kern="1200" dirty="0"/>
            <a:t>Increasing Staff Visibility, Recognition, &amp; Sense of Belonging</a:t>
          </a:r>
        </a:p>
        <a:p>
          <a:pPr marL="0" lvl="0" algn="ctr" defTabSz="622300">
            <a:lnSpc>
              <a:spcPct val="90000"/>
            </a:lnSpc>
            <a:spcBef>
              <a:spcPct val="0"/>
            </a:spcBef>
            <a:spcAft>
              <a:spcPct val="35000"/>
            </a:spcAft>
            <a:buNone/>
          </a:pPr>
          <a:endParaRPr lang="en-US" sz="1000" b="1" kern="1200" dirty="0"/>
        </a:p>
        <a:p>
          <a:pPr marL="0" lvl="0" algn="ctr" defTabSz="622300">
            <a:lnSpc>
              <a:spcPct val="90000"/>
            </a:lnSpc>
            <a:spcBef>
              <a:spcPct val="0"/>
            </a:spcBef>
            <a:spcAft>
              <a:spcPct val="35000"/>
            </a:spcAft>
            <a:buNone/>
          </a:pPr>
          <a:endParaRPr lang="en-US" sz="1000" b="1" kern="1200" dirty="0"/>
        </a:p>
        <a:p>
          <a:pPr marL="0" lvl="0" algn="ctr" defTabSz="622300">
            <a:lnSpc>
              <a:spcPct val="90000"/>
            </a:lnSpc>
            <a:spcBef>
              <a:spcPct val="0"/>
            </a:spcBef>
            <a:spcAft>
              <a:spcPct val="35000"/>
            </a:spcAft>
            <a:buNone/>
          </a:pPr>
          <a:endParaRPr lang="en-US" sz="1000" b="1" kern="1200" dirty="0"/>
        </a:p>
        <a:p>
          <a:pPr marL="0" lvl="0" algn="ctr" defTabSz="622300">
            <a:lnSpc>
              <a:spcPct val="90000"/>
            </a:lnSpc>
            <a:spcBef>
              <a:spcPct val="0"/>
            </a:spcBef>
            <a:spcAft>
              <a:spcPct val="35000"/>
            </a:spcAft>
            <a:buNone/>
          </a:pPr>
          <a:endParaRPr lang="en-US" sz="1000" b="1" kern="1200" dirty="0"/>
        </a:p>
      </dsp:txBody>
      <dsp:txXfrm rot="10800000">
        <a:off x="4087773" y="2438400"/>
        <a:ext cx="3140900" cy="2888613"/>
      </dsp:txXfrm>
    </dsp:sp>
    <dsp:sp modelId="{0F639872-5875-41F5-AE2D-3381FE60CD68}">
      <dsp:nvSpPr>
        <dsp:cNvPr id="0" name=""/>
        <dsp:cNvSpPr/>
      </dsp:nvSpPr>
      <dsp:spPr>
        <a:xfrm>
          <a:off x="7652747" y="325120"/>
          <a:ext cx="3324206" cy="1788160"/>
        </a:xfrm>
        <a:prstGeom prst="roundRect">
          <a:avLst>
            <a:gd name="adj" fmla="val 10000"/>
          </a:avLst>
        </a:prstGeom>
        <a:blipFill>
          <a:blip xmlns:r="http://schemas.openxmlformats.org/officeDocument/2006/relationships" r:embed="rId3"/>
          <a:srcRect/>
          <a:stretch>
            <a:fillRect t="-20000" b="-2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2B20F8-88D1-47EF-8FFB-652C821AFA00}">
      <dsp:nvSpPr>
        <dsp:cNvPr id="0" name=""/>
        <dsp:cNvSpPr/>
      </dsp:nvSpPr>
      <dsp:spPr>
        <a:xfrm rot="10800000">
          <a:off x="7652747" y="2438400"/>
          <a:ext cx="3324206" cy="2980266"/>
        </a:xfrm>
        <a:prstGeom prst="round2SameRect">
          <a:avLst>
            <a:gd name="adj1" fmla="val 10500"/>
            <a:gd name="adj2" fmla="val 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marL="0" lvl="0" indent="0" algn="ctr" defTabSz="444500">
            <a:lnSpc>
              <a:spcPct val="90000"/>
            </a:lnSpc>
            <a:spcBef>
              <a:spcPct val="0"/>
            </a:spcBef>
            <a:spcAft>
              <a:spcPct val="35000"/>
            </a:spcAft>
            <a:buNone/>
          </a:pPr>
          <a:endParaRPr lang="en-US" sz="1000" b="1" kern="1200" dirty="0"/>
        </a:p>
        <a:p>
          <a:pPr marL="0" lvl="0" indent="0" algn="ctr" defTabSz="444500">
            <a:lnSpc>
              <a:spcPct val="90000"/>
            </a:lnSpc>
            <a:spcBef>
              <a:spcPct val="0"/>
            </a:spcBef>
            <a:spcAft>
              <a:spcPct val="35000"/>
            </a:spcAft>
            <a:buNone/>
          </a:pPr>
          <a:r>
            <a:rPr lang="en-US" sz="1400" b="1" kern="1200" dirty="0">
              <a:solidFill>
                <a:schemeClr val="tx1"/>
              </a:solidFill>
            </a:rPr>
            <a:t>Implement DEI Initiatives Identified in the Graduate Student Survey</a:t>
          </a:r>
        </a:p>
        <a:p>
          <a:pPr marL="0" lvl="0" indent="0" algn="ctr" defTabSz="444500">
            <a:lnSpc>
              <a:spcPct val="90000"/>
            </a:lnSpc>
            <a:spcBef>
              <a:spcPct val="0"/>
            </a:spcBef>
            <a:spcAft>
              <a:spcPct val="35000"/>
            </a:spcAft>
            <a:buNone/>
          </a:pPr>
          <a:endParaRPr lang="en-US" sz="1000" b="1" kern="1200" dirty="0">
            <a:solidFill>
              <a:schemeClr val="bg1"/>
            </a:solidFill>
          </a:endParaRPr>
        </a:p>
        <a:p>
          <a:pPr marL="0" lvl="0" indent="0" algn="ctr" defTabSz="444500">
            <a:lnSpc>
              <a:spcPct val="90000"/>
            </a:lnSpc>
            <a:spcBef>
              <a:spcPct val="0"/>
            </a:spcBef>
            <a:spcAft>
              <a:spcPct val="35000"/>
            </a:spcAft>
            <a:buNone/>
          </a:pPr>
          <a:r>
            <a:rPr lang="en-US" sz="1000" b="1" kern="1200" dirty="0">
              <a:solidFill>
                <a:schemeClr val="bg1"/>
              </a:solidFill>
            </a:rPr>
            <a:t>Implement Curriculum Transformation through a DEI lens</a:t>
          </a:r>
        </a:p>
        <a:p>
          <a:pPr marL="0" lvl="0" indent="0" algn="ctr" defTabSz="444500">
            <a:lnSpc>
              <a:spcPct val="90000"/>
            </a:lnSpc>
            <a:spcBef>
              <a:spcPct val="0"/>
            </a:spcBef>
            <a:spcAft>
              <a:spcPct val="35000"/>
            </a:spcAft>
            <a:buNone/>
          </a:pPr>
          <a:endParaRPr lang="en-US" sz="1000" kern="1200" dirty="0"/>
        </a:p>
        <a:p>
          <a:pPr marL="0" lvl="0" indent="0" algn="ctr" defTabSz="444500">
            <a:lnSpc>
              <a:spcPct val="90000"/>
            </a:lnSpc>
            <a:spcBef>
              <a:spcPct val="0"/>
            </a:spcBef>
            <a:spcAft>
              <a:spcPct val="35000"/>
            </a:spcAft>
            <a:buNone/>
          </a:pPr>
          <a:r>
            <a:rPr lang="en-US" sz="1000" b="1" kern="1200" dirty="0"/>
            <a:t>Launched a Maternal Health Inequities curriculum module/resources</a:t>
          </a:r>
        </a:p>
        <a:p>
          <a:pPr marL="0" lvl="0" indent="0" algn="ctr" defTabSz="444500">
            <a:lnSpc>
              <a:spcPct val="90000"/>
            </a:lnSpc>
            <a:spcBef>
              <a:spcPct val="0"/>
            </a:spcBef>
            <a:spcAft>
              <a:spcPct val="35000"/>
            </a:spcAft>
            <a:buNone/>
          </a:pPr>
          <a:endParaRPr lang="en-US" sz="1000" kern="1200" dirty="0"/>
        </a:p>
        <a:p>
          <a:pPr marL="0" lvl="0" indent="0" algn="ctr" defTabSz="444500">
            <a:lnSpc>
              <a:spcPct val="90000"/>
            </a:lnSpc>
            <a:spcBef>
              <a:spcPct val="0"/>
            </a:spcBef>
            <a:spcAft>
              <a:spcPct val="35000"/>
            </a:spcAft>
            <a:buNone/>
          </a:pPr>
          <a:endParaRPr lang="en-US" sz="1000" kern="1200" dirty="0"/>
        </a:p>
      </dsp:txBody>
      <dsp:txXfrm rot="10800000">
        <a:off x="7744400" y="2438400"/>
        <a:ext cx="3140900" cy="2888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6E4BF9-70DD-DE4C-A217-A4360386FC01}">
      <dsp:nvSpPr>
        <dsp:cNvPr id="0" name=""/>
        <dsp:cNvSpPr/>
      </dsp:nvSpPr>
      <dsp:spPr>
        <a:xfrm>
          <a:off x="2202529" y="1454489"/>
          <a:ext cx="3371627" cy="3371627"/>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t>Diversity Fallacies</a:t>
          </a:r>
          <a:endParaRPr lang="en-US" sz="2800" kern="1200" dirty="0"/>
        </a:p>
      </dsp:txBody>
      <dsp:txXfrm>
        <a:off x="2696292" y="1948252"/>
        <a:ext cx="2384101" cy="2384101"/>
      </dsp:txXfrm>
    </dsp:sp>
    <dsp:sp modelId="{53E6BDB2-E82C-704A-83A1-97DC76CCF4AF}">
      <dsp:nvSpPr>
        <dsp:cNvPr id="0" name=""/>
        <dsp:cNvSpPr/>
      </dsp:nvSpPr>
      <dsp:spPr>
        <a:xfrm>
          <a:off x="3045436" y="104022"/>
          <a:ext cx="1685813" cy="1685813"/>
        </a:xfrm>
        <a:prstGeom prst="ellipse">
          <a:avLst/>
        </a:prstGeom>
        <a:solidFill>
          <a:schemeClr val="accent3">
            <a:alpha val="50000"/>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That’s a DEI issue.</a:t>
          </a:r>
          <a:endParaRPr lang="en-US" sz="1600" kern="1200" dirty="0"/>
        </a:p>
      </dsp:txBody>
      <dsp:txXfrm>
        <a:off x="3292318" y="350904"/>
        <a:ext cx="1192049" cy="1192049"/>
      </dsp:txXfrm>
    </dsp:sp>
    <dsp:sp modelId="{626AA9CF-768B-C84B-92D4-075EE1F0964B}">
      <dsp:nvSpPr>
        <dsp:cNvPr id="0" name=""/>
        <dsp:cNvSpPr/>
      </dsp:nvSpPr>
      <dsp:spPr>
        <a:xfrm>
          <a:off x="5131458" y="1619606"/>
          <a:ext cx="1685813" cy="1685813"/>
        </a:xfrm>
        <a:prstGeom prst="ellipse">
          <a:avLst/>
        </a:prstGeom>
        <a:solidFill>
          <a:schemeClr val="accent3">
            <a:alpha val="50000"/>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We need </a:t>
          </a:r>
          <a:r>
            <a:rPr lang="en-US" sz="1050" b="1" i="0" kern="1200" dirty="0"/>
            <a:t>“diverse” </a:t>
          </a:r>
          <a:r>
            <a:rPr lang="en-US" sz="1050" b="0" i="0" kern="1200" dirty="0"/>
            <a:t> faculty / staff / students. </a:t>
          </a:r>
          <a:endParaRPr lang="en-US" sz="1050" kern="1200" dirty="0"/>
        </a:p>
      </dsp:txBody>
      <dsp:txXfrm>
        <a:off x="5378340" y="1866488"/>
        <a:ext cx="1192049" cy="1192049"/>
      </dsp:txXfrm>
    </dsp:sp>
    <dsp:sp modelId="{F2075D95-801C-6B4F-923F-D943AA453B59}">
      <dsp:nvSpPr>
        <dsp:cNvPr id="0" name=""/>
        <dsp:cNvSpPr/>
      </dsp:nvSpPr>
      <dsp:spPr>
        <a:xfrm>
          <a:off x="4334669" y="4071872"/>
          <a:ext cx="1685813" cy="1685813"/>
        </a:xfrm>
        <a:prstGeom prst="ellipse">
          <a:avLst/>
        </a:prstGeom>
        <a:solidFill>
          <a:schemeClr val="accent3">
            <a:alpha val="50000"/>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0" i="0" kern="1200" dirty="0"/>
            <a:t>I don’t have the “right” lived experience.</a:t>
          </a:r>
          <a:endParaRPr lang="en-US" sz="1200" kern="1200" dirty="0"/>
        </a:p>
      </dsp:txBody>
      <dsp:txXfrm>
        <a:off x="4581551" y="4318754"/>
        <a:ext cx="1192049" cy="1192049"/>
      </dsp:txXfrm>
    </dsp:sp>
    <dsp:sp modelId="{914E3F39-4D5E-E44C-83C0-0BD36D86C88D}">
      <dsp:nvSpPr>
        <dsp:cNvPr id="0" name=""/>
        <dsp:cNvSpPr/>
      </dsp:nvSpPr>
      <dsp:spPr>
        <a:xfrm>
          <a:off x="1756204" y="4071872"/>
          <a:ext cx="1685813" cy="1685813"/>
        </a:xfrm>
        <a:prstGeom prst="ellipse">
          <a:avLst/>
        </a:prstGeom>
        <a:solidFill>
          <a:schemeClr val="accent3">
            <a:alpha val="50000"/>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US" sz="1050" b="0" i="0" kern="1200" dirty="0"/>
            <a:t>I don’t feel prepared or comfortable with discussing issues of diversity.</a:t>
          </a:r>
          <a:endParaRPr lang="en-US" sz="1050" kern="1200" dirty="0"/>
        </a:p>
      </dsp:txBody>
      <dsp:txXfrm>
        <a:off x="2003086" y="4318754"/>
        <a:ext cx="1192049" cy="1192049"/>
      </dsp:txXfrm>
    </dsp:sp>
    <dsp:sp modelId="{93F26590-B2CF-D342-8AEC-83290189851B}">
      <dsp:nvSpPr>
        <dsp:cNvPr id="0" name=""/>
        <dsp:cNvSpPr/>
      </dsp:nvSpPr>
      <dsp:spPr>
        <a:xfrm>
          <a:off x="959414" y="1619606"/>
          <a:ext cx="1685813" cy="1685813"/>
        </a:xfrm>
        <a:prstGeom prst="ellipse">
          <a:avLst/>
        </a:prstGeom>
        <a:solidFill>
          <a:schemeClr val="accent3">
            <a:alpha val="50000"/>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0" i="0" kern="1200" dirty="0"/>
            <a:t>I am not diverse!</a:t>
          </a:r>
          <a:endParaRPr lang="en-US" sz="1600" kern="1200" dirty="0"/>
        </a:p>
      </dsp:txBody>
      <dsp:txXfrm>
        <a:off x="1206296" y="1866488"/>
        <a:ext cx="1192049" cy="1192049"/>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DF7E79-0D2D-4039-8D9F-6DDA1D09B88A}" type="datetimeFigureOut">
              <a:rPr lang="en-US" smtClean="0"/>
              <a:t>8/17/2023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9747B-C375-4646-BA2B-8840221B525F}" type="slidenum">
              <a:rPr lang="en-US" smtClean="0"/>
              <a:t>‹#›</a:t>
            </a:fld>
            <a:endParaRPr lang="en-US"/>
          </a:p>
        </p:txBody>
      </p:sp>
    </p:spTree>
    <p:extLst>
      <p:ext uri="{BB962C8B-B14F-4D97-AF65-F5344CB8AC3E}">
        <p14:creationId xmlns:p14="http://schemas.microsoft.com/office/powerpoint/2010/main" val="219263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6727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cd18aea7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1" name="Google Shape;121;g1cd18aea7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96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701040" y="4415790"/>
            <a:ext cx="5608320" cy="4183380"/>
          </a:xfrm>
          <a:prstGeom prst="rect">
            <a:avLst/>
          </a:prstGeom>
          <a:noFill/>
          <a:ln>
            <a:noFill/>
          </a:ln>
        </p:spPr>
        <p:txBody>
          <a:bodyPr spcFirstLastPara="1" wrap="square" lIns="93158" tIns="93158" rIns="93158" bIns="93158" anchor="t" anchorCtr="0">
            <a:noAutofit/>
          </a:bodyPr>
          <a:lstStyle/>
          <a:p>
            <a:pPr marL="0" indent="0">
              <a:buNone/>
            </a:pPr>
            <a:r>
              <a:rPr lang="en-US" sz="1600" dirty="0"/>
              <a:t>Thank you, Dean Buckley. And, while I am at it, thanks to my colleagues who, in spite of my best efforts, ensured that I had all that I need to prepare for this talk.  Jay, Donna, Sha, Amber. I truly appreciate your attention to every detail. </a:t>
            </a:r>
          </a:p>
          <a:p>
            <a:pPr marL="0" indent="0">
              <a:buNone/>
            </a:pPr>
            <a:endParaRPr lang="en-US" sz="1600" dirty="0"/>
          </a:p>
          <a:p>
            <a:pPr marL="0" indent="0">
              <a:buNone/>
            </a:pPr>
            <a:r>
              <a:rPr lang="en-US" sz="1600" dirty="0"/>
              <a:t>I am honored today to follow our 1</a:t>
            </a:r>
            <a:r>
              <a:rPr lang="en-US" sz="1600" baseline="30000" dirty="0"/>
              <a:t>st</a:t>
            </a:r>
            <a:r>
              <a:rPr lang="en-US" sz="1600" dirty="0"/>
              <a:t> annual lecture delivered by Dr. Geoffrey Young, of the AAMC.  Geoff left us with a lot to process  In particular, Geoff commended us on our commitment to diversity, particular at the onset of pandemic and to our development of a DEI statement that reflects bold and timely ideals that informs our work ahead. Geoff, also captured the visceral sentiments related to the George Floyd murder and ensuing social unrest.  </a:t>
            </a:r>
          </a:p>
          <a:p>
            <a:pPr marL="0" indent="0">
              <a:buNone/>
            </a:pPr>
            <a:endParaRPr lang="en-US" sz="1600" dirty="0"/>
          </a:p>
          <a:p>
            <a:pPr marL="0" indent="0">
              <a:buNone/>
            </a:pPr>
            <a:r>
              <a:rPr lang="en-US" sz="1600" dirty="0"/>
              <a:t>My hope today is to bookend that wonderful talk from Goeff with an update that clearly indicates we were listening. </a:t>
            </a:r>
            <a:endParaRPr sz="1600" dirty="0"/>
          </a:p>
        </p:txBody>
      </p:sp>
      <p:sp>
        <p:nvSpPr>
          <p:cNvPr id="40" name="Google Shape;40;p1:notes"/>
          <p:cNvSpPr>
            <a:spLocks noGrp="1" noRot="1" noChangeAspect="1"/>
          </p:cNvSpPr>
          <p:nvPr>
            <p:ph type="sldImg" idx="2"/>
          </p:nvPr>
        </p:nvSpPr>
        <p:spPr>
          <a:xfrm>
            <a:off x="407988" y="698500"/>
            <a:ext cx="6194425"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76" name="Google Shape;3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0884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400" dirty="0"/>
              <a:t>An important structural component is our IC that is amply chaired by Dr. Bob Findling and Dr. Donna Jackson. </a:t>
            </a:r>
          </a:p>
          <a:p>
            <a:r>
              <a:rPr lang="en-US" sz="1400" dirty="0"/>
              <a:t>This is not the typical Diversity committee that is limited in its scope and its authority.</a:t>
            </a:r>
          </a:p>
          <a:p>
            <a:r>
              <a:rPr lang="en-US" sz="1400" dirty="0"/>
              <a:t>The IC is intentionally connected to the Senior Leadership of the School and operates as a bridge between the ideals, aspirations, and even concerns of the SOM community and the leadership, vision, and yes, resources that falls under the purview of our Senior Leaders, and the Dean in particular. </a:t>
            </a:r>
          </a:p>
          <a:p>
            <a:r>
              <a:rPr lang="en-US" sz="1400" dirty="0"/>
              <a:t>The recent launch of the SOM OUTList is a prime example of how having structure in place to host great ideas whose time has come. </a:t>
            </a:r>
          </a:p>
          <a:p>
            <a:r>
              <a:rPr lang="en-US" sz="1400" dirty="0"/>
              <a:t>The OUTList, quite frankly, is a tangible expression of our stated DEI values, to create an inclusive work and learning environment for all.  </a:t>
            </a:r>
          </a:p>
          <a:p>
            <a:r>
              <a:rPr lang="en-US" sz="1400" dirty="0"/>
              <a:t>And going further than symbolism, the clear statement that yes, our LGBTQIA+ colleagues and learners are safe, appreciated, and valued.</a:t>
            </a:r>
          </a:p>
          <a:p>
            <a:r>
              <a:rPr lang="en-US" sz="1400" dirty="0"/>
              <a:t>It heartened me to receive a note from one of our M3 students highlighting the fact that the launch of the OUTList signaled that VCU SOM get’s it and that a potential applicant has given our School a closer look. </a:t>
            </a:r>
          </a:p>
        </p:txBody>
      </p:sp>
    </p:spTree>
    <p:extLst>
      <p:ext uri="{BB962C8B-B14F-4D97-AF65-F5344CB8AC3E}">
        <p14:creationId xmlns:p14="http://schemas.microsoft.com/office/powerpoint/2010/main" val="3703772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219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800" dirty="0"/>
              <a:t>Here’s our team helping to manifest the One VCU Ideal</a:t>
            </a:r>
          </a:p>
          <a:p>
            <a:r>
              <a:rPr lang="en-US" sz="1800" dirty="0"/>
              <a:t>Level of expertise at work and having early impact</a:t>
            </a:r>
          </a:p>
          <a:p>
            <a:r>
              <a:rPr lang="en-US" sz="1800" dirty="0"/>
              <a:t>Also, highlight the new DEI officers as a key part of the organizational change and investment in DEI</a:t>
            </a:r>
          </a:p>
          <a:p>
            <a:r>
              <a:rPr lang="en-US" sz="1800" dirty="0"/>
              <a:t>Discuss what this means, why having these folks here adds material value</a:t>
            </a:r>
          </a:p>
          <a:p>
            <a:r>
              <a:rPr lang="en-US" sz="1800" dirty="0"/>
              <a:t>What are some of the outcomes that have occurred both explicit and those issues that have been averted</a:t>
            </a:r>
          </a:p>
          <a:p>
            <a:r>
              <a:rPr lang="en-US" sz="1800" dirty="0"/>
              <a:t>To get there,  need to have ongoing and open conversations regarding </a:t>
            </a:r>
          </a:p>
        </p:txBody>
      </p:sp>
    </p:spTree>
    <p:extLst>
      <p:ext uri="{BB962C8B-B14F-4D97-AF65-F5344CB8AC3E}">
        <p14:creationId xmlns:p14="http://schemas.microsoft.com/office/powerpoint/2010/main" val="962121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do we mean by Diversity, Equity, and Inclusion in SOM</a:t>
            </a:r>
            <a:endParaRPr dirty="0"/>
          </a:p>
        </p:txBody>
      </p:sp>
      <p:sp>
        <p:nvSpPr>
          <p:cNvPr id="119" name="Google Shape;1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465868" indent="-304108" defTabSz="931735">
              <a:defRPr/>
            </a:pPr>
            <a:r>
              <a:rPr lang="en-US" dirty="0"/>
              <a:t>I want to switch gears at this point to focus on where this work leads us and, certainly, where our collective commitment is necessary.</a:t>
            </a:r>
          </a:p>
          <a:p>
            <a:pPr marL="465868" indent="-304108" defTabSz="931735">
              <a:defRPr/>
            </a:pPr>
            <a:r>
              <a:rPr lang="en-US" dirty="0"/>
              <a:t>Over the coming year, based on conversations with many of you, we will continue to focus attention on building out our systems and sustaining structures., assessing and utilizing culture and climate feedback to ultimately shape the type and scope of programmatic solutions.</a:t>
            </a:r>
          </a:p>
          <a:p>
            <a:pPr marL="465868" indent="-304108" defTabSz="931735">
              <a:defRPr/>
            </a:pPr>
            <a:r>
              <a:rPr lang="en-US" dirty="0"/>
              <a:t>Briefly go through each one. </a:t>
            </a:r>
          </a:p>
          <a:p>
            <a:endParaRPr lang="en-US" dirty="0"/>
          </a:p>
        </p:txBody>
      </p:sp>
    </p:spTree>
    <p:extLst>
      <p:ext uri="{BB962C8B-B14F-4D97-AF65-F5344CB8AC3E}">
        <p14:creationId xmlns:p14="http://schemas.microsoft.com/office/powerpoint/2010/main" val="3703772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600" dirty="0"/>
              <a:t>While we retain that image of a rich tapestry of identities that make up this audience, I want to further extend the image to how our individual identities work to find a home in our social context. </a:t>
            </a:r>
          </a:p>
          <a:p>
            <a:r>
              <a:rPr lang="en-US" sz="1600" dirty="0"/>
              <a:t>And, the question I would ask us to think about is which of those elements of who we are, is  negotiable, unimportant, unnecessary? </a:t>
            </a:r>
          </a:p>
          <a:p>
            <a:r>
              <a:rPr lang="en-US" sz="1600" dirty="0"/>
              <a:t>I ask because it’s been my experience that when given “permission” to be open and authentic we see ourselves in our full humanity. </a:t>
            </a:r>
          </a:p>
          <a:p>
            <a:r>
              <a:rPr lang="en-US" sz="1600" dirty="0"/>
              <a:t>However, our conceptions and operational definitions of race and diversity many ways force us to have that conversation, particularly in our American experience. </a:t>
            </a:r>
          </a:p>
          <a:p>
            <a:r>
              <a:rPr lang="en-US" sz="1600" dirty="0"/>
              <a:t>And, I submit that our recasting of these concepts is essential to advancing our efforts to be an inclusive work and learning environment. </a:t>
            </a:r>
          </a:p>
        </p:txBody>
      </p:sp>
    </p:spTree>
    <p:extLst>
      <p:ext uri="{BB962C8B-B14F-4D97-AF65-F5344CB8AC3E}">
        <p14:creationId xmlns:p14="http://schemas.microsoft.com/office/powerpoint/2010/main" val="676418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a bit about what the RAM entails, including the fact that we make a recommendation based on their needs/presenting concerns</a:t>
            </a:r>
            <a:endParaRPr/>
          </a:p>
        </p:txBody>
      </p:sp>
      <p:sp>
        <p:nvSpPr>
          <p:cNvPr id="108" name="Google Shape;10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400" dirty="0"/>
              <a:t>I want to couch the discussion of diversity and race as things that we know, but have functioned as a society and as individuals as if we don’t know. </a:t>
            </a:r>
          </a:p>
          <a:p>
            <a:r>
              <a:rPr lang="en-US" sz="1400" dirty="0"/>
              <a:t>If I can get out on the edge a bit, I’d say this discussion is debunking the real BIG LIE!</a:t>
            </a:r>
          </a:p>
          <a:p>
            <a:r>
              <a:rPr lang="en-US" sz="1400" dirty="0"/>
              <a:t>The first issue is our coming to the understanding that diversity is an innate quality, not manufactured, not synthetic – JUST IS.</a:t>
            </a:r>
          </a:p>
          <a:p>
            <a:r>
              <a:rPr lang="en-US" sz="1400" dirty="0"/>
              <a:t>I like how Neil deGrasse Tyson puts it – read the quote. </a:t>
            </a:r>
          </a:p>
          <a:p>
            <a:r>
              <a:rPr lang="en-US" sz="1400" dirty="0"/>
              <a:t>If frame the innate nature of diversity as not having a null set, in other words, there is no situation, particularly in human interactions that is void of fundamental issues of diversity – engagement, power dynamics, navigating our identities, etc. </a:t>
            </a:r>
          </a:p>
          <a:p>
            <a:r>
              <a:rPr lang="en-US" sz="1400" dirty="0"/>
              <a:t>From a practical sense, repositioning diversity to its proper state begins to mitigate some of the ideas too many operate off that in effect creates barriers to our harnessing the benefits of diversity. I called these Diversity Fallacies. </a:t>
            </a:r>
          </a:p>
          <a:p>
            <a:r>
              <a:rPr lang="en-US" sz="1400" dirty="0"/>
              <a:t>For example, read them off…</a:t>
            </a:r>
          </a:p>
          <a:p>
            <a:r>
              <a:rPr lang="en-US" sz="1400" dirty="0"/>
              <a:t>I see this shift in our views of diversity as integral to our success in having diversity truly drive our excellence as it gives permission, if you will, for each of us to find our place within the diversity project. </a:t>
            </a:r>
          </a:p>
        </p:txBody>
      </p:sp>
    </p:spTree>
    <p:extLst>
      <p:ext uri="{BB962C8B-B14F-4D97-AF65-F5344CB8AC3E}">
        <p14:creationId xmlns:p14="http://schemas.microsoft.com/office/powerpoint/2010/main" val="19751733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described what an exceptional doctor is in their own words</a:t>
            </a:r>
          </a:p>
          <a:p>
            <a:r>
              <a:rPr lang="en-US" dirty="0"/>
              <a:t>Past med school commencement speaker stated, if you would listen to the patient, they will give you the diagnosis! </a:t>
            </a:r>
          </a:p>
          <a:p>
            <a:endParaRPr lang="en-US" dirty="0"/>
          </a:p>
          <a:p>
            <a:endParaRPr lang="en-US" dirty="0"/>
          </a:p>
        </p:txBody>
      </p:sp>
    </p:spTree>
    <p:extLst>
      <p:ext uri="{BB962C8B-B14F-4D97-AF65-F5344CB8AC3E}">
        <p14:creationId xmlns:p14="http://schemas.microsoft.com/office/powerpoint/2010/main" val="8908406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sz="1600" dirty="0"/>
              <a:t>I will end where I began</a:t>
            </a:r>
          </a:p>
          <a:p>
            <a:r>
              <a:rPr lang="en-US" sz="1600" dirty="0"/>
              <a:t>The Word Cloud that came out of our opening menti poll revealed the rich diversity that crosses multiple dimensions and that speaks to our ability to bring significant talent to bear. </a:t>
            </a:r>
          </a:p>
          <a:p>
            <a:r>
              <a:rPr lang="en-US" sz="1600" dirty="0"/>
              <a:t>We have a chance to do something big in terms of providing our local and external communities with tangible, meaningful change, progress. </a:t>
            </a:r>
          </a:p>
          <a:p>
            <a:r>
              <a:rPr lang="en-US" sz="1600" dirty="0"/>
              <a:t>As Dr. Robert Winn famously says, let’s quit playing. </a:t>
            </a:r>
          </a:p>
          <a:p>
            <a:r>
              <a:rPr lang="en-US" sz="1600" dirty="0"/>
              <a:t>Our work over the past 18 months, if nothing else, has unleashed a previously dormant capacity to challenge racism and other forms of discrimination, foster a sense of belonging for all who seek it, and to sustain our excellence, in fact, amplify it event farther.</a:t>
            </a:r>
          </a:p>
          <a:p>
            <a:r>
              <a:rPr lang="en-US" sz="1600" dirty="0"/>
              <a:t>This is not just talk colleagues, friend. Diversity as a driver of our collective excellence – This is US!</a:t>
            </a:r>
          </a:p>
        </p:txBody>
      </p:sp>
    </p:spTree>
    <p:extLst>
      <p:ext uri="{BB962C8B-B14F-4D97-AF65-F5344CB8AC3E}">
        <p14:creationId xmlns:p14="http://schemas.microsoft.com/office/powerpoint/2010/main" val="237590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D74099-1161-0A40-B664-C5C32EFE9D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17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spcBef>
                <a:spcPts val="0"/>
              </a:spcBef>
              <a:spcAft>
                <a:spcPts val="0"/>
              </a:spcAft>
              <a:buNone/>
            </a:pPr>
            <a:endParaRPr/>
          </a:p>
        </p:txBody>
      </p:sp>
      <p:sp>
        <p:nvSpPr>
          <p:cNvPr id="102" name="Google Shape;102;p3: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spcBef>
                <a:spcPts val="0"/>
              </a:spcBef>
              <a:spcAft>
                <a:spcPts val="0"/>
              </a:spcAft>
              <a:buNone/>
            </a:pPr>
            <a:endParaRPr/>
          </a:p>
        </p:txBody>
      </p:sp>
      <p:sp>
        <p:nvSpPr>
          <p:cNvPr id="110" name="Google Shape;110;p4: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spcBef>
                <a:spcPts val="0"/>
              </a:spcBef>
              <a:spcAft>
                <a:spcPts val="0"/>
              </a:spcAft>
              <a:buNone/>
            </a:pPr>
            <a:endParaRPr/>
          </a:p>
        </p:txBody>
      </p:sp>
      <p:sp>
        <p:nvSpPr>
          <p:cNvPr id="120" name="Google Shape;120;p5: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p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rmAutofit/>
          </a:bodyPr>
          <a:lstStyle/>
          <a:p>
            <a:pPr marL="0" lvl="0" indent="0" algn="l" rtl="0">
              <a:spcBef>
                <a:spcPts val="0"/>
              </a:spcBef>
              <a:spcAft>
                <a:spcPts val="0"/>
              </a:spcAft>
              <a:buNone/>
            </a:pPr>
            <a:endParaRPr/>
          </a:p>
        </p:txBody>
      </p:sp>
      <p:sp>
        <p:nvSpPr>
          <p:cNvPr id="138" name="Google Shape;138;p7:notes"/>
          <p:cNvSpPr txBox="1">
            <a:spLocks noGrp="1"/>
          </p:cNvSpPr>
          <p:nvPr>
            <p:ph type="sldNum" idx="12"/>
          </p:nvPr>
        </p:nvSpPr>
        <p:spPr>
          <a:xfrm>
            <a:off x="3970939" y="8829967"/>
            <a:ext cx="3037840" cy="464820"/>
          </a:xfrm>
          <a:prstGeom prst="rect">
            <a:avLst/>
          </a:prstGeom>
          <a:noFill/>
          <a:ln>
            <a:noFill/>
          </a:ln>
        </p:spPr>
        <p:txBody>
          <a:bodyPr spcFirstLastPara="1" wrap="square" lIns="93150" tIns="46575" rIns="93150" bIns="46575" anchor="b" anchorCtr="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Academic</a:t>
            </a:r>
            <a:r>
              <a:rPr lang="en-US" baseline="0" dirty="0"/>
              <a:t> Support Services: tutoring, time management, study skills, test taking skills, and note taking skills.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D74099-1161-0A40-B664-C5C32EFE9D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3512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cd18aea7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1cd18aea7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BD74099-1161-0A40-B664-C5C32EFE9D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2774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2E5F33A-9EED-455D-AAB6-EAF0FAB37C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46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Provide quick background information about services – touching on Advocacy and RnR </a:t>
            </a:r>
            <a:endParaRPr/>
          </a:p>
        </p:txBody>
      </p:sp>
      <p:sp>
        <p:nvSpPr>
          <p:cNvPr id="154" name="Google Shape;1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cd18aea7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1cd18aea7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1856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cd18aea75d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1cd18aea75d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506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tx1"/>
            </a:gs>
            <a:gs pos="55000">
              <a:schemeClr val="bg2">
                <a:lumMod val="75000"/>
              </a:schemeClr>
            </a:gs>
            <a:gs pos="100000">
              <a:schemeClr val="tx1"/>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FFB300"/>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94584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909246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13043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A817-9BA8-294C-A81B-1FEF0BE377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17F7A3-1AFD-414D-B27F-A8C1C8D0D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7E57A8-778A-9746-9DAB-C1A8A9EA2597}"/>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18580666-2F3F-154A-A77B-BB6C307E1A0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DE6123-440E-084F-A3C1-CAFCE6E4B09B}"/>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3616052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6316C-BB4B-4B4F-987C-DFD546219C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A792E-E477-184D-9A4B-3100EF4855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ABB8EF-F4F7-7E44-9182-DB88388C037E}"/>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047DDE60-6416-5F41-8EF7-2E4EF19CC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F5E821-A74F-3F41-B4B3-8BFF442A8FA4}"/>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2648940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AA2-F6C8-3B47-AC96-97ABCFE9F5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6C6A92-6266-4242-8510-8B573467A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B599B4-93D2-194A-BECA-A614E4106177}"/>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266E409F-BE9D-424C-B184-E6C32373C4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17EE4B-F4DC-9E4A-B112-7A36EB85E449}"/>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4008593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AE80-A0F7-744D-A074-E8273CE75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5540F5-A5B1-284C-967F-F504412C5C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AE4F1-3299-9B49-AF40-4A9468B2C0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33EFA8-265E-DE43-AD2E-075FFA53643E}"/>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6" name="Footer Placeholder 5">
            <a:extLst>
              <a:ext uri="{FF2B5EF4-FFF2-40B4-BE49-F238E27FC236}">
                <a16:creationId xmlns:a16="http://schemas.microsoft.com/office/drawing/2014/main" id="{37AFC63F-E891-0647-8FF9-233F8AE1B7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C69F689-E405-B449-8AF5-1F198EDE6383}"/>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2004840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2DCEE-80F2-DD41-8447-EECA617600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6B0D57-D921-B54C-9B69-039DD3CEC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65E64B-B439-1446-BDC7-4E9FA89425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CD5D7B-E5DC-434C-BF2A-DE35F3A3DF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58378B-7579-A646-83BE-23378F259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A8227D-C5E7-5744-847B-176AB5C67ECD}"/>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8" name="Footer Placeholder 7">
            <a:extLst>
              <a:ext uri="{FF2B5EF4-FFF2-40B4-BE49-F238E27FC236}">
                <a16:creationId xmlns:a16="http://schemas.microsoft.com/office/drawing/2014/main" id="{7A2B9004-8259-C341-856B-D1D151C580A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D8852B-1C4E-7049-8683-152DBC176A16}"/>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2966930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4B0A2-4B46-EB4F-A4F0-3100FA118C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C508DC-2B3C-EB41-BB3E-10E5A8FB988E}"/>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4" name="Footer Placeholder 3">
            <a:extLst>
              <a:ext uri="{FF2B5EF4-FFF2-40B4-BE49-F238E27FC236}">
                <a16:creationId xmlns:a16="http://schemas.microsoft.com/office/drawing/2014/main" id="{AFB2116F-8378-A04C-9A83-3BA36CC789C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8F33F28-3A8F-D24E-80E2-C91B2151BE9A}"/>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1881347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03C955-644F-C546-8223-785F98ADC08B}"/>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3" name="Footer Placeholder 2">
            <a:extLst>
              <a:ext uri="{FF2B5EF4-FFF2-40B4-BE49-F238E27FC236}">
                <a16:creationId xmlns:a16="http://schemas.microsoft.com/office/drawing/2014/main" id="{FF4EC0E9-4413-F24F-B9C3-08959AC18A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93A34DD-FD8E-B743-981D-D6AF7A774C4B}"/>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125614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6C90D-8AD1-924E-A347-B9B6A7403C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FFE38-0929-994C-9504-3327674766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61B64C-4521-5F4D-A131-9CB7BD4851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F63D64-A797-0148-8B9F-D894C1002D2F}"/>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6" name="Footer Placeholder 5">
            <a:extLst>
              <a:ext uri="{FF2B5EF4-FFF2-40B4-BE49-F238E27FC236}">
                <a16:creationId xmlns:a16="http://schemas.microsoft.com/office/drawing/2014/main" id="{D6DBCB99-6F05-5548-B8CB-F8A4477ACB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7AA648-F2B5-0A4E-8D24-9BB9A253B48A}"/>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1662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000"/>
            </a:lvl1pPr>
          </a:lstStyle>
          <a:p>
            <a:r>
              <a:rPr lang="en-US" dirty="0"/>
              <a:t>Click to edit Master title style</a:t>
            </a:r>
          </a:p>
        </p:txBody>
      </p:sp>
      <p:sp>
        <p:nvSpPr>
          <p:cNvPr id="3" name="Content Placeholder 2"/>
          <p:cNvSpPr>
            <a:spLocks noGrp="1"/>
          </p:cNvSpPr>
          <p:nvPr>
            <p:ph idx="1"/>
          </p:nvPr>
        </p:nvSpPr>
        <p:spPr/>
        <p:txBody>
          <a:bodyPr/>
          <a:lstStyle>
            <a:lvl1pPr>
              <a:lnSpc>
                <a:spcPct val="100000"/>
              </a:lnSpc>
              <a:spcBef>
                <a:spcPts val="600"/>
              </a:spcBef>
              <a:defRPr/>
            </a:lvl1pPr>
            <a:lvl2pPr>
              <a:lnSpc>
                <a:spcPct val="100000"/>
              </a:lnSpc>
              <a:spcBef>
                <a:spcPts val="600"/>
              </a:spcBef>
              <a:defRPr/>
            </a:lvl2pPr>
            <a:lvl3pPr>
              <a:lnSpc>
                <a:spcPct val="100000"/>
              </a:lnSpc>
              <a:spcBef>
                <a:spcPts val="600"/>
              </a:spcBef>
              <a:defRPr/>
            </a:lvl3pPr>
            <a:lvl4pPr>
              <a:lnSpc>
                <a:spcPts val="2500"/>
              </a:lnSpc>
              <a:spcBef>
                <a:spcPts val="600"/>
              </a:spcBef>
              <a:defRPr/>
            </a:lvl4pPr>
            <a:lvl5pPr>
              <a:lnSpc>
                <a:spcPts val="2500"/>
              </a:lnSpc>
              <a:spcBef>
                <a:spcPts val="600"/>
              </a:spcBef>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02207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FE9BB-94DB-714F-AACF-6E14645FC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523B63-0A6D-4340-B995-EDBB29523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E852CFE-93ED-F548-84B5-8E27814B88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0D2B1E-38C6-9C4C-A165-63873E8D1FBC}"/>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6" name="Footer Placeholder 5">
            <a:extLst>
              <a:ext uri="{FF2B5EF4-FFF2-40B4-BE49-F238E27FC236}">
                <a16:creationId xmlns:a16="http://schemas.microsoft.com/office/drawing/2014/main" id="{7EAE38BD-8039-3040-81ED-A61A28B2D9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C0FEA2-CB3E-264C-883B-CDA7FCB39EDF}"/>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1207962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920BD-C48E-9247-B0B5-3191D67887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92429-4741-0B42-8F39-F23CFCF9C8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979B2-40C5-7D42-81B5-FDBB6959DB6D}"/>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CF50D7D9-AA29-9345-A1EA-AB6CE42D484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A0A7A8-990B-434D-8766-D7BD85B8B736}"/>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3305391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4AD709-7D76-CD43-B145-EC9E43EE26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1A3C8D-9E49-C44B-9C5B-9663B1F1CF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EE582-0D94-0D48-92E8-05FD1F7CBD77}"/>
              </a:ext>
            </a:extLst>
          </p:cNvPr>
          <p:cNvSpPr>
            <a:spLocks noGrp="1"/>
          </p:cNvSpPr>
          <p:nvPr>
            <p:ph type="dt" sz="half" idx="10"/>
          </p:nvPr>
        </p:nvSpPr>
        <p:spPr/>
        <p:txBody>
          <a:body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FDA85CA0-4588-F64E-AFE7-DE81AA722C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6E0783-9D01-5843-915B-45D06BBD4D60}"/>
              </a:ext>
            </a:extLst>
          </p:cNvPr>
          <p:cNvSpPr>
            <a:spLocks noGrp="1"/>
          </p:cNvSpPr>
          <p:nvPr>
            <p:ph type="sldNum" sz="quarter" idx="12"/>
          </p:nvPr>
        </p:nvSpPr>
        <p:spPr/>
        <p:txBody>
          <a:bodyPr/>
          <a:lstStyle/>
          <a:p>
            <a:fld id="{01004D81-FAA8-3A4B-8F58-FE784A936DB6}" type="slidenum">
              <a:rPr lang="en-US" smtClean="0"/>
              <a:t>‹#›</a:t>
            </a:fld>
            <a:endParaRPr lang="en-US" dirty="0"/>
          </a:p>
        </p:txBody>
      </p:sp>
    </p:spTree>
    <p:extLst>
      <p:ext uri="{BB962C8B-B14F-4D97-AF65-F5344CB8AC3E}">
        <p14:creationId xmlns:p14="http://schemas.microsoft.com/office/powerpoint/2010/main" val="2922961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a:prstGeom prst="rect">
            <a:avLst/>
          </a:prstGeom>
        </p:spPr>
        <p:txBody>
          <a:bodyPr/>
          <a:lstStyle>
            <a:lvl1pPr algn="l">
              <a:defRPr/>
            </a:lvl1pPr>
          </a:lstStyle>
          <a:p>
            <a:r>
              <a:rPr lang="en-US" dirty="0"/>
              <a:t>Click to edit section name</a:t>
            </a:r>
          </a:p>
        </p:txBody>
      </p:sp>
      <p:sp>
        <p:nvSpPr>
          <p:cNvPr id="3" name="Subtitle 2"/>
          <p:cNvSpPr>
            <a:spLocks noGrp="1"/>
          </p:cNvSpPr>
          <p:nvPr>
            <p:ph type="subTitle" idx="1" hasCustomPrompt="1"/>
          </p:nvPr>
        </p:nvSpPr>
        <p:spPr>
          <a:xfrm>
            <a:off x="914400" y="3361267"/>
            <a:ext cx="8534400" cy="1752600"/>
          </a:xfrm>
          <a:prstGeom prst="rect">
            <a:avLst/>
          </a:prstGeo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section subtitle</a:t>
            </a:r>
          </a:p>
        </p:txBody>
      </p:sp>
    </p:spTree>
    <p:extLst>
      <p:ext uri="{BB962C8B-B14F-4D97-AF65-F5344CB8AC3E}">
        <p14:creationId xmlns:p14="http://schemas.microsoft.com/office/powerpoint/2010/main" val="78678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900" y="314331"/>
            <a:ext cx="11480800" cy="854070"/>
          </a:xfrm>
          <a:prstGeom prst="rect">
            <a:avLst/>
          </a:prstGeom>
        </p:spPr>
        <p:txBody>
          <a:bodyPr/>
          <a:lstStyle>
            <a:lvl1pPr algn="ctr">
              <a:defRPr sz="4400"/>
            </a:lvl1pPr>
          </a:lstStyle>
          <a:p>
            <a:r>
              <a:rPr lang="en-US" dirty="0"/>
              <a:t>Click to edit header</a:t>
            </a:r>
          </a:p>
        </p:txBody>
      </p:sp>
      <p:sp>
        <p:nvSpPr>
          <p:cNvPr id="3" name="Subtitle 2"/>
          <p:cNvSpPr>
            <a:spLocks noGrp="1"/>
          </p:cNvSpPr>
          <p:nvPr>
            <p:ph type="subTitle" idx="1" hasCustomPrompt="1"/>
          </p:nvPr>
        </p:nvSpPr>
        <p:spPr>
          <a:xfrm>
            <a:off x="469900" y="1329266"/>
            <a:ext cx="11480800" cy="4373033"/>
          </a:xfrm>
          <a:prstGeom prst="rect">
            <a:avLst/>
          </a:prstGeo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text</a:t>
            </a:r>
          </a:p>
        </p:txBody>
      </p:sp>
    </p:spTree>
    <p:extLst>
      <p:ext uri="{BB962C8B-B14F-4D97-AF65-F5344CB8AC3E}">
        <p14:creationId xmlns:p14="http://schemas.microsoft.com/office/powerpoint/2010/main" val="3402780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527271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69538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2621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2057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0450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Goldtop 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0" name="Picture 9" descr="PPT_BG_new.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804416"/>
          </a:xfrm>
          <a:prstGeom prst="rect">
            <a:avLst/>
          </a:prstGeom>
        </p:spPr>
      </p:pic>
      <p:pic>
        <p:nvPicPr>
          <p:cNvPr id="11" name="Picture 10" descr="bm_UnivRelations_RF_st_rgb.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9867" y="803796"/>
            <a:ext cx="3454400" cy="792708"/>
          </a:xfrm>
          <a:prstGeom prst="rect">
            <a:avLst/>
          </a:prstGeom>
        </p:spPr>
      </p:pic>
    </p:spTree>
    <p:extLst>
      <p:ext uri="{BB962C8B-B14F-4D97-AF65-F5344CB8AC3E}">
        <p14:creationId xmlns:p14="http://schemas.microsoft.com/office/powerpoint/2010/main" val="2126426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20933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97750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4677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194859" y="408517"/>
            <a:ext cx="3657600" cy="2743200"/>
          </a:xfrm>
          <a:prstGeom prst="rect">
            <a:avLst/>
          </a:prstGeom>
          <a:noFill/>
          <a:ln>
            <a:noFill/>
          </a:ln>
        </p:spPr>
      </p:sp>
      <p:sp>
        <p:nvSpPr>
          <p:cNvPr id="68" name="Google Shape;68;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63170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4054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7633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l="149" t="7851" r="-147" b="25531"/>
          <a:stretch/>
        </p:blipFill>
        <p:spPr>
          <a:xfrm>
            <a:off x="0" y="-90986"/>
            <a:ext cx="12189395" cy="5404513"/>
          </a:xfrm>
          <a:prstGeom prst="rect">
            <a:avLst/>
          </a:prstGeom>
          <a:noFill/>
          <a:ln>
            <a:noFill/>
          </a:ln>
        </p:spPr>
      </p:pic>
      <p:pic>
        <p:nvPicPr>
          <p:cNvPr id="12" name="Google Shape;12;p2" descr="vcu-ppt-footer-cover.eps"/>
          <p:cNvPicPr preferRelativeResize="0"/>
          <p:nvPr/>
        </p:nvPicPr>
        <p:blipFill rotWithShape="1">
          <a:blip r:embed="rId3">
            <a:alphaModFix/>
          </a:blip>
          <a:srcRect/>
          <a:stretch/>
        </p:blipFill>
        <p:spPr>
          <a:xfrm>
            <a:off x="1" y="2827867"/>
            <a:ext cx="12192001" cy="4047067"/>
          </a:xfrm>
          <a:prstGeom prst="rect">
            <a:avLst/>
          </a:prstGeom>
          <a:noFill/>
          <a:ln>
            <a:noFill/>
          </a:ln>
        </p:spPr>
      </p:pic>
      <p:pic>
        <p:nvPicPr>
          <p:cNvPr id="13" name="Google Shape;13;p2"/>
          <p:cNvPicPr preferRelativeResize="0"/>
          <p:nvPr/>
        </p:nvPicPr>
        <p:blipFill rotWithShape="1">
          <a:blip r:embed="rId4">
            <a:alphaModFix/>
          </a:blip>
          <a:srcRect/>
          <a:stretch/>
        </p:blipFill>
        <p:spPr>
          <a:xfrm>
            <a:off x="7839537" y="6018147"/>
            <a:ext cx="4043112" cy="564896"/>
          </a:xfrm>
          <a:prstGeom prst="rect">
            <a:avLst/>
          </a:prstGeom>
          <a:noFill/>
          <a:ln>
            <a:noFill/>
          </a:ln>
        </p:spPr>
      </p:pic>
      <p:sp>
        <p:nvSpPr>
          <p:cNvPr id="14" name="Google Shape;14;p2"/>
          <p:cNvSpPr txBox="1">
            <a:spLocks noGrp="1"/>
          </p:cNvSpPr>
          <p:nvPr>
            <p:ph type="ctrTitle"/>
          </p:nvPr>
        </p:nvSpPr>
        <p:spPr>
          <a:xfrm>
            <a:off x="-2608" y="4036807"/>
            <a:ext cx="9119311" cy="7724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15" name="Google Shape;15;p2"/>
          <p:cNvSpPr txBox="1">
            <a:spLocks noGrp="1"/>
          </p:cNvSpPr>
          <p:nvPr>
            <p:ph type="subTitle" idx="1"/>
          </p:nvPr>
        </p:nvSpPr>
        <p:spPr>
          <a:xfrm>
            <a:off x="-2606" y="4850537"/>
            <a:ext cx="9119311" cy="1049361"/>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853"/>
              </a:spcBef>
              <a:spcAft>
                <a:spcPts val="0"/>
              </a:spcAft>
              <a:buClr>
                <a:srgbClr val="888888"/>
              </a:buClr>
              <a:buSzPts val="3200"/>
              <a:buFont typeface="Arial"/>
              <a:buNone/>
              <a:defRPr sz="4267" b="0" i="0" u="none" strike="noStrike" cap="none">
                <a:solidFill>
                  <a:srgbClr val="888888"/>
                </a:solidFill>
                <a:latin typeface="Calibri"/>
                <a:ea typeface="Calibri"/>
                <a:cs typeface="Calibri"/>
                <a:sym typeface="Calibri"/>
              </a:defRPr>
            </a:lvl1pPr>
            <a:lvl2pPr marR="0" lvl="1" algn="ctr">
              <a:lnSpc>
                <a:spcPct val="100000"/>
              </a:lnSpc>
              <a:spcBef>
                <a:spcPts val="747"/>
              </a:spcBef>
              <a:spcAft>
                <a:spcPts val="0"/>
              </a:spcAft>
              <a:buClr>
                <a:srgbClr val="888888"/>
              </a:buClr>
              <a:buSzPts val="2800"/>
              <a:buFont typeface="Arial"/>
              <a:buNone/>
              <a:defRPr sz="3733" b="0" i="0" u="none" strike="noStrike" cap="none">
                <a:solidFill>
                  <a:srgbClr val="888888"/>
                </a:solidFill>
                <a:latin typeface="Calibri"/>
                <a:ea typeface="Calibri"/>
                <a:cs typeface="Calibri"/>
                <a:sym typeface="Calibri"/>
              </a:defRPr>
            </a:lvl2pPr>
            <a:lvl3pPr marR="0" lvl="2" algn="ctr">
              <a:lnSpc>
                <a:spcPct val="100000"/>
              </a:lnSpc>
              <a:spcBef>
                <a:spcPts val="640"/>
              </a:spcBef>
              <a:spcAft>
                <a:spcPts val="0"/>
              </a:spcAft>
              <a:buClr>
                <a:srgbClr val="888888"/>
              </a:buClr>
              <a:buSzPts val="2400"/>
              <a:buFont typeface="Arial"/>
              <a:buNone/>
              <a:defRPr sz="3200" b="0" i="0" u="none" strike="noStrike" cap="none">
                <a:solidFill>
                  <a:srgbClr val="888888"/>
                </a:solidFill>
                <a:latin typeface="Calibri"/>
                <a:ea typeface="Calibri"/>
                <a:cs typeface="Calibri"/>
                <a:sym typeface="Calibri"/>
              </a:defRPr>
            </a:lvl3pPr>
            <a:lvl4pPr marR="0" lvl="3"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4pPr>
            <a:lvl5pPr marR="0" lvl="4"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5pPr>
            <a:lvl6pPr marR="0" lvl="5"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6pPr>
            <a:lvl7pPr marR="0" lvl="6"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7pPr>
            <a:lvl8pPr marR="0" lvl="7"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8pPr>
            <a:lvl9pPr marR="0" lvl="8" algn="ctr">
              <a:lnSpc>
                <a:spcPct val="100000"/>
              </a:lnSpc>
              <a:spcBef>
                <a:spcPts val="533"/>
              </a:spcBef>
              <a:spcAft>
                <a:spcPts val="0"/>
              </a:spcAft>
              <a:buClr>
                <a:srgbClr val="888888"/>
              </a:buClr>
              <a:buSzPts val="2000"/>
              <a:buFont typeface="Arial"/>
              <a:buNone/>
              <a:defRPr sz="2667"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64391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609600" y="274639"/>
            <a:ext cx="10972800" cy="1143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chemeClr val="dk1"/>
              </a:buClr>
              <a:buSzPts val="4400"/>
              <a:buFont typeface="Calibri"/>
              <a:buNone/>
              <a:defRPr sz="5867"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24" name="Google Shape;24;p4"/>
          <p:cNvSpPr txBox="1">
            <a:spLocks noGrp="1"/>
          </p:cNvSpPr>
          <p:nvPr>
            <p:ph type="body" idx="1"/>
          </p:nvPr>
        </p:nvSpPr>
        <p:spPr>
          <a:xfrm>
            <a:off x="609600" y="1535113"/>
            <a:ext cx="5386800" cy="639600"/>
          </a:xfrm>
          <a:prstGeom prst="rect">
            <a:avLst/>
          </a:prstGeom>
          <a:noFill/>
          <a:ln>
            <a:noFill/>
          </a:ln>
        </p:spPr>
        <p:txBody>
          <a:bodyPr spcFirstLastPara="1" wrap="square" lIns="91425" tIns="45700" rIns="91425" bIns="45700" anchor="b" anchorCtr="0">
            <a:noAutofit/>
          </a:bodyPr>
          <a:lstStyle>
            <a:lvl1pPr marL="609585" marR="0" lvl="0" indent="-304792" algn="l">
              <a:lnSpc>
                <a:spcPct val="100000"/>
              </a:lnSpc>
              <a:spcBef>
                <a:spcPts val="640"/>
              </a:spcBef>
              <a:spcAft>
                <a:spcPts val="0"/>
              </a:spcAft>
              <a:buClr>
                <a:schemeClr val="dk1"/>
              </a:buClr>
              <a:buSzPts val="2400"/>
              <a:buFont typeface="Arial"/>
              <a:buNone/>
              <a:defRPr sz="3200" b="1" i="0" u="none" strike="noStrike" cap="none">
                <a:solidFill>
                  <a:schemeClr val="dk1"/>
                </a:solidFill>
                <a:latin typeface="Calibri"/>
                <a:ea typeface="Calibri"/>
                <a:cs typeface="Calibri"/>
                <a:sym typeface="Calibri"/>
              </a:defRPr>
            </a:lvl1pPr>
            <a:lvl2pPr marL="1219170" marR="0" lvl="1" indent="-304792" algn="l">
              <a:lnSpc>
                <a:spcPct val="100000"/>
              </a:lnSpc>
              <a:spcBef>
                <a:spcPts val="533"/>
              </a:spcBef>
              <a:spcAft>
                <a:spcPts val="0"/>
              </a:spcAft>
              <a:buClr>
                <a:schemeClr val="dk1"/>
              </a:buClr>
              <a:buSzPts val="2000"/>
              <a:buFont typeface="Arial"/>
              <a:buNone/>
              <a:defRPr sz="2667" b="1" i="0" u="none" strike="noStrike" cap="none">
                <a:solidFill>
                  <a:schemeClr val="dk1"/>
                </a:solidFill>
                <a:latin typeface="Calibri"/>
                <a:ea typeface="Calibri"/>
                <a:cs typeface="Calibri"/>
                <a:sym typeface="Calibri"/>
              </a:defRPr>
            </a:lvl2pPr>
            <a:lvl3pPr marL="1828754" marR="0" lvl="2" indent="-304792" algn="l">
              <a:lnSpc>
                <a:spcPct val="100000"/>
              </a:lnSpc>
              <a:spcBef>
                <a:spcPts val="480"/>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3pPr>
            <a:lvl4pPr marL="2438339" marR="0" lvl="3"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4pPr>
            <a:lvl5pPr marL="3047924" marR="0" lvl="4"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5pPr>
            <a:lvl6pPr marL="3657509" marR="0" lvl="5"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body" idx="2"/>
          </p:nvPr>
        </p:nvSpPr>
        <p:spPr>
          <a:xfrm>
            <a:off x="609600" y="2174875"/>
            <a:ext cx="5386800" cy="3951200"/>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2pPr>
            <a:lvl3pPr marL="1828754" marR="0" lvl="2" indent="-457189" algn="l">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4pPr>
            <a:lvl5pPr marL="3047924" marR="0" lvl="4"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5pPr>
            <a:lvl6pPr marL="3657509" marR="0" lvl="5"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6pPr>
            <a:lvl7pPr marL="4267093" marR="0" lvl="6"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7pPr>
            <a:lvl8pPr marL="4876678" marR="0" lvl="7"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8pPr>
            <a:lvl9pPr marL="5486263" marR="0" lvl="8"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3"/>
          </p:nvPr>
        </p:nvSpPr>
        <p:spPr>
          <a:xfrm>
            <a:off x="6193368" y="1535113"/>
            <a:ext cx="5389200" cy="639600"/>
          </a:xfrm>
          <a:prstGeom prst="rect">
            <a:avLst/>
          </a:prstGeom>
          <a:noFill/>
          <a:ln>
            <a:noFill/>
          </a:ln>
        </p:spPr>
        <p:txBody>
          <a:bodyPr spcFirstLastPara="1" wrap="square" lIns="91425" tIns="45700" rIns="91425" bIns="45700" anchor="b" anchorCtr="0">
            <a:noAutofit/>
          </a:bodyPr>
          <a:lstStyle>
            <a:lvl1pPr marL="609585" marR="0" lvl="0" indent="-304792" algn="l">
              <a:lnSpc>
                <a:spcPct val="100000"/>
              </a:lnSpc>
              <a:spcBef>
                <a:spcPts val="640"/>
              </a:spcBef>
              <a:spcAft>
                <a:spcPts val="0"/>
              </a:spcAft>
              <a:buClr>
                <a:schemeClr val="dk1"/>
              </a:buClr>
              <a:buSzPts val="2400"/>
              <a:buFont typeface="Arial"/>
              <a:buNone/>
              <a:defRPr sz="3200" b="1" i="0" u="none" strike="noStrike" cap="none">
                <a:solidFill>
                  <a:schemeClr val="dk1"/>
                </a:solidFill>
                <a:latin typeface="Calibri"/>
                <a:ea typeface="Calibri"/>
                <a:cs typeface="Calibri"/>
                <a:sym typeface="Calibri"/>
              </a:defRPr>
            </a:lvl1pPr>
            <a:lvl2pPr marL="1219170" marR="0" lvl="1" indent="-304792" algn="l">
              <a:lnSpc>
                <a:spcPct val="100000"/>
              </a:lnSpc>
              <a:spcBef>
                <a:spcPts val="533"/>
              </a:spcBef>
              <a:spcAft>
                <a:spcPts val="0"/>
              </a:spcAft>
              <a:buClr>
                <a:schemeClr val="dk1"/>
              </a:buClr>
              <a:buSzPts val="2000"/>
              <a:buFont typeface="Arial"/>
              <a:buNone/>
              <a:defRPr sz="2667" b="1" i="0" u="none" strike="noStrike" cap="none">
                <a:solidFill>
                  <a:schemeClr val="dk1"/>
                </a:solidFill>
                <a:latin typeface="Calibri"/>
                <a:ea typeface="Calibri"/>
                <a:cs typeface="Calibri"/>
                <a:sym typeface="Calibri"/>
              </a:defRPr>
            </a:lvl2pPr>
            <a:lvl3pPr marL="1828754" marR="0" lvl="2" indent="-304792" algn="l">
              <a:lnSpc>
                <a:spcPct val="100000"/>
              </a:lnSpc>
              <a:spcBef>
                <a:spcPts val="480"/>
              </a:spcBef>
              <a:spcAft>
                <a:spcPts val="0"/>
              </a:spcAft>
              <a:buClr>
                <a:schemeClr val="dk1"/>
              </a:buClr>
              <a:buSzPts val="1800"/>
              <a:buFont typeface="Arial"/>
              <a:buNone/>
              <a:defRPr sz="2400" b="1" i="0" u="none" strike="noStrike" cap="none">
                <a:solidFill>
                  <a:schemeClr val="dk1"/>
                </a:solidFill>
                <a:latin typeface="Calibri"/>
                <a:ea typeface="Calibri"/>
                <a:cs typeface="Calibri"/>
                <a:sym typeface="Calibri"/>
              </a:defRPr>
            </a:lvl3pPr>
            <a:lvl4pPr marL="2438339" marR="0" lvl="3"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4pPr>
            <a:lvl5pPr marL="3047924" marR="0" lvl="4"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5pPr>
            <a:lvl6pPr marL="3657509" marR="0" lvl="5"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6pPr>
            <a:lvl7pPr marL="4267093" marR="0" lvl="6"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7pPr>
            <a:lvl8pPr marL="4876678" marR="0" lvl="7"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8pPr>
            <a:lvl9pPr marL="5486263" marR="0" lvl="8" indent="-304792" algn="l">
              <a:lnSpc>
                <a:spcPct val="100000"/>
              </a:lnSpc>
              <a:spcBef>
                <a:spcPts val="427"/>
              </a:spcBef>
              <a:spcAft>
                <a:spcPts val="0"/>
              </a:spcAft>
              <a:buClr>
                <a:schemeClr val="dk1"/>
              </a:buClr>
              <a:buSzPts val="1600"/>
              <a:buFont typeface="Arial"/>
              <a:buNone/>
              <a:defRPr sz="2133" b="1"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body" idx="4"/>
          </p:nvPr>
        </p:nvSpPr>
        <p:spPr>
          <a:xfrm>
            <a:off x="6193368" y="2174875"/>
            <a:ext cx="5389200" cy="3951200"/>
          </a:xfrm>
          <a:prstGeom prst="rect">
            <a:avLst/>
          </a:prstGeom>
          <a:noFill/>
          <a:ln>
            <a:noFill/>
          </a:ln>
        </p:spPr>
        <p:txBody>
          <a:bodyPr spcFirstLastPara="1" wrap="square" lIns="91425" tIns="45700" rIns="91425" bIns="45700" anchor="t" anchorCtr="0">
            <a:noAutofit/>
          </a:bodyPr>
          <a:lstStyle>
            <a:lvl1pPr marL="609585" marR="0" lvl="0" indent="-507987" algn="l">
              <a:lnSpc>
                <a:spcPct val="100000"/>
              </a:lnSpc>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1pPr>
            <a:lvl2pPr marL="1219170" marR="0" lvl="1" indent="-474121" algn="l">
              <a:lnSpc>
                <a:spcPct val="100000"/>
              </a:lnSpc>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2pPr>
            <a:lvl3pPr marL="1828754" marR="0" lvl="2" indent="-457189" algn="l">
              <a:lnSpc>
                <a:spcPct val="100000"/>
              </a:lnSpc>
              <a:spcBef>
                <a:spcPts val="48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3pPr>
            <a:lvl4pPr marL="2438339" marR="0" lvl="3"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4pPr>
            <a:lvl5pPr marL="3047924" marR="0" lvl="4"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5pPr>
            <a:lvl6pPr marL="3657509" marR="0" lvl="5"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6pPr>
            <a:lvl7pPr marL="4267093" marR="0" lvl="6"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7pPr>
            <a:lvl8pPr marL="4876678" marR="0" lvl="7"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8pPr>
            <a:lvl9pPr marL="5486263" marR="0" lvl="8" indent="-440256" algn="l">
              <a:lnSpc>
                <a:spcPct val="100000"/>
              </a:lnSpc>
              <a:spcBef>
                <a:spcPts val="427"/>
              </a:spcBef>
              <a:spcAft>
                <a:spcPts val="0"/>
              </a:spcAft>
              <a:buClr>
                <a:schemeClr val="dk1"/>
              </a:buClr>
              <a:buSzPts val="1600"/>
              <a:buFont typeface="Arial"/>
              <a:buChar char="•"/>
              <a:defRPr sz="2133"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482830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838200" y="365127"/>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400"/>
              <a:buFont typeface="Arial"/>
              <a:buNone/>
              <a:defRPr sz="1351"/>
            </a:lvl2pPr>
            <a:lvl3pPr lvl="2" rtl="0">
              <a:spcBef>
                <a:spcPts val="0"/>
              </a:spcBef>
              <a:spcAft>
                <a:spcPts val="0"/>
              </a:spcAft>
              <a:buSzPts val="1400"/>
              <a:buFont typeface="Arial"/>
              <a:buNone/>
              <a:defRPr sz="1351"/>
            </a:lvl3pPr>
            <a:lvl4pPr lvl="3" rtl="0">
              <a:spcBef>
                <a:spcPts val="0"/>
              </a:spcBef>
              <a:spcAft>
                <a:spcPts val="0"/>
              </a:spcAft>
              <a:buSzPts val="1400"/>
              <a:buFont typeface="Arial"/>
              <a:buNone/>
              <a:defRPr sz="1351"/>
            </a:lvl4pPr>
            <a:lvl5pPr lvl="4" rtl="0">
              <a:spcBef>
                <a:spcPts val="0"/>
              </a:spcBef>
              <a:spcAft>
                <a:spcPts val="0"/>
              </a:spcAft>
              <a:buSzPts val="1400"/>
              <a:buFont typeface="Arial"/>
              <a:buNone/>
              <a:defRPr sz="1351"/>
            </a:lvl5pPr>
            <a:lvl6pPr lvl="5" rtl="0">
              <a:spcBef>
                <a:spcPts val="0"/>
              </a:spcBef>
              <a:spcAft>
                <a:spcPts val="0"/>
              </a:spcAft>
              <a:buSzPts val="1400"/>
              <a:buFont typeface="Arial"/>
              <a:buNone/>
              <a:defRPr sz="1351"/>
            </a:lvl6pPr>
            <a:lvl7pPr lvl="6" rtl="0">
              <a:spcBef>
                <a:spcPts val="0"/>
              </a:spcBef>
              <a:spcAft>
                <a:spcPts val="0"/>
              </a:spcAft>
              <a:buSzPts val="1400"/>
              <a:buFont typeface="Arial"/>
              <a:buNone/>
              <a:defRPr sz="1351"/>
            </a:lvl7pPr>
            <a:lvl8pPr lvl="7" rtl="0">
              <a:spcBef>
                <a:spcPts val="0"/>
              </a:spcBef>
              <a:spcAft>
                <a:spcPts val="0"/>
              </a:spcAft>
              <a:buSzPts val="1400"/>
              <a:buFont typeface="Arial"/>
              <a:buNone/>
              <a:defRPr sz="1351"/>
            </a:lvl8pPr>
            <a:lvl9pPr lvl="8" rtl="0">
              <a:spcBef>
                <a:spcPts val="0"/>
              </a:spcBef>
              <a:spcAft>
                <a:spcPts val="0"/>
              </a:spcAft>
              <a:buSzPts val="1400"/>
              <a:buFont typeface="Arial"/>
              <a:buNone/>
              <a:defRPr sz="1351"/>
            </a:lvl9pPr>
          </a:lstStyle>
          <a:p>
            <a:endParaRPr/>
          </a:p>
        </p:txBody>
      </p:sp>
      <p:sp>
        <p:nvSpPr>
          <p:cNvPr id="37" name="Google Shape;37;p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189" marR="0" lvl="0" indent="-406390" algn="l" rtl="0">
              <a:lnSpc>
                <a:spcPct val="90000"/>
              </a:lnSpc>
              <a:spcBef>
                <a:spcPts val="751"/>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1pPr>
            <a:lvl2pPr marL="914377" marR="0" lvl="1" indent="-380990" algn="l" rtl="0">
              <a:lnSpc>
                <a:spcPct val="90000"/>
              </a:lnSpc>
              <a:spcBef>
                <a:spcPts val="375"/>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371566" marR="0" lvl="2" indent="-355591" algn="l" rtl="0">
              <a:lnSpc>
                <a:spcPct val="90000"/>
              </a:lnSpc>
              <a:spcBef>
                <a:spcPts val="375"/>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375"/>
              </a:spcBef>
              <a:spcAft>
                <a:spcPts val="0"/>
              </a:spcAft>
              <a:buClr>
                <a:schemeClr val="dk1"/>
              </a:buClr>
              <a:buSzPts val="1800"/>
              <a:buFont typeface="Arial"/>
              <a:buChar char="•"/>
              <a:defRPr sz="1351" b="0" i="0" u="none" strike="noStrike" cap="none">
                <a:solidFill>
                  <a:schemeClr val="dk1"/>
                </a:solidFill>
                <a:latin typeface="Calibri"/>
                <a:ea typeface="Calibri"/>
                <a:cs typeface="Calibri"/>
                <a:sym typeface="Calibri"/>
              </a:defRPr>
            </a:lvl9pPr>
          </a:lstStyle>
          <a:p>
            <a:endParaRPr/>
          </a:p>
        </p:txBody>
      </p:sp>
      <p:sp>
        <p:nvSpPr>
          <p:cNvPr id="38" name="Google Shape;38;p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39" name="Google Shape;39;p5"/>
          <p:cNvSpPr txBox="1">
            <a:spLocks noGrp="1"/>
          </p:cNvSpPr>
          <p:nvPr>
            <p:ph type="ftr" idx="11"/>
          </p:nvPr>
        </p:nvSpPr>
        <p:spPr>
          <a:xfrm>
            <a:off x="4038600" y="6423518"/>
            <a:ext cx="4114800" cy="2307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351" b="0" i="0" u="none" strike="noStrike" cap="none">
                <a:solidFill>
                  <a:schemeClr val="dk1"/>
                </a:solidFill>
                <a:latin typeface="Calibri"/>
                <a:ea typeface="Calibri"/>
                <a:cs typeface="Calibri"/>
                <a:sym typeface="Calibri"/>
              </a:defRPr>
            </a:lvl9pPr>
          </a:lstStyle>
          <a:p>
            <a:endParaRPr dirty="0"/>
          </a:p>
        </p:txBody>
      </p:sp>
      <p:sp>
        <p:nvSpPr>
          <p:cNvPr id="40" name="Google Shape;40;p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rtl="0">
              <a:spcBef>
                <a:spcPts val="0"/>
              </a:spcBef>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523169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1" type="blank">
  <p:cSld name="Blank 1">
    <p:spTree>
      <p:nvGrpSpPr>
        <p:cNvPr id="1" name="Shape 337"/>
        <p:cNvGrpSpPr/>
        <p:nvPr/>
      </p:nvGrpSpPr>
      <p:grpSpPr>
        <a:xfrm>
          <a:off x="0" y="0"/>
          <a:ext cx="0" cy="0"/>
          <a:chOff x="0" y="0"/>
          <a:chExt cx="0" cy="0"/>
        </a:xfrm>
      </p:grpSpPr>
      <p:sp>
        <p:nvSpPr>
          <p:cNvPr id="338" name="Google Shape;338;p49"/>
          <p:cNvSpPr txBox="1">
            <a:spLocks noGrp="1"/>
          </p:cNvSpPr>
          <p:nvPr>
            <p:ph type="dt" idx="10"/>
          </p:nvPr>
        </p:nvSpPr>
        <p:spPr>
          <a:xfrm>
            <a:off x="8627535" y="6464809"/>
            <a:ext cx="1822000" cy="153900"/>
          </a:xfrm>
          <a:prstGeom prst="rect">
            <a:avLst/>
          </a:prstGeom>
          <a:noFill/>
          <a:ln>
            <a:noFill/>
          </a:ln>
        </p:spPr>
        <p:txBody>
          <a:bodyPr spcFirstLastPara="1" wrap="square" lIns="91425" tIns="0" rIns="91425" bIns="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39" name="Google Shape;339;p49"/>
          <p:cNvSpPr txBox="1">
            <a:spLocks noGrp="1"/>
          </p:cNvSpPr>
          <p:nvPr>
            <p:ph type="ftr" idx="11"/>
          </p:nvPr>
        </p:nvSpPr>
        <p:spPr>
          <a:xfrm>
            <a:off x="4267200" y="6484045"/>
            <a:ext cx="3657600" cy="115500"/>
          </a:xfrm>
          <a:prstGeom prst="rect">
            <a:avLst/>
          </a:prstGeom>
          <a:noFill/>
          <a:ln>
            <a:noFill/>
          </a:ln>
        </p:spPr>
        <p:txBody>
          <a:bodyPr spcFirstLastPara="1" wrap="square" lIns="91425" tIns="0" rIns="91425" bIns="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dirty="0"/>
          </a:p>
        </p:txBody>
      </p:sp>
      <p:sp>
        <p:nvSpPr>
          <p:cNvPr id="340" name="Google Shape;340;p49"/>
          <p:cNvSpPr txBox="1">
            <a:spLocks noGrp="1"/>
          </p:cNvSpPr>
          <p:nvPr>
            <p:ph type="sldNum" idx="12"/>
          </p:nvPr>
        </p:nvSpPr>
        <p:spPr>
          <a:xfrm>
            <a:off x="10607040" y="6409944"/>
            <a:ext cx="975200" cy="2742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670684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547128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9717" y="4800600"/>
            <a:ext cx="7315200" cy="56680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Clr>
                <a:schemeClr val="dk1"/>
              </a:buClr>
              <a:buSzPts val="2000"/>
              <a:buFont typeface="Calibri"/>
              <a:buNone/>
              <a:defRPr sz="2667"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2400"/>
            </a:lvl2pPr>
            <a:lvl3pPr lvl="2" algn="l">
              <a:lnSpc>
                <a:spcPct val="100000"/>
              </a:lnSpc>
              <a:spcBef>
                <a:spcPts val="0"/>
              </a:spcBef>
              <a:spcAft>
                <a:spcPts val="0"/>
              </a:spcAft>
              <a:buSzPts val="1400"/>
              <a:buNone/>
              <a:defRPr sz="2400"/>
            </a:lvl3pPr>
            <a:lvl4pPr lvl="3" algn="l">
              <a:lnSpc>
                <a:spcPct val="100000"/>
              </a:lnSpc>
              <a:spcBef>
                <a:spcPts val="0"/>
              </a:spcBef>
              <a:spcAft>
                <a:spcPts val="0"/>
              </a:spcAft>
              <a:buSzPts val="1400"/>
              <a:buNone/>
              <a:defRPr sz="2400"/>
            </a:lvl4pPr>
            <a:lvl5pPr lvl="4" algn="l">
              <a:lnSpc>
                <a:spcPct val="100000"/>
              </a:lnSpc>
              <a:spcBef>
                <a:spcPts val="0"/>
              </a:spcBef>
              <a:spcAft>
                <a:spcPts val="0"/>
              </a:spcAft>
              <a:buSzPts val="1400"/>
              <a:buNone/>
              <a:defRPr sz="2400"/>
            </a:lvl5pPr>
            <a:lvl6pPr lvl="5" algn="l">
              <a:lnSpc>
                <a:spcPct val="100000"/>
              </a:lnSpc>
              <a:spcBef>
                <a:spcPts val="0"/>
              </a:spcBef>
              <a:spcAft>
                <a:spcPts val="0"/>
              </a:spcAft>
              <a:buSzPts val="1400"/>
              <a:buNone/>
              <a:defRPr sz="2400"/>
            </a:lvl6pPr>
            <a:lvl7pPr lvl="6" algn="l">
              <a:lnSpc>
                <a:spcPct val="100000"/>
              </a:lnSpc>
              <a:spcBef>
                <a:spcPts val="0"/>
              </a:spcBef>
              <a:spcAft>
                <a:spcPts val="0"/>
              </a:spcAft>
              <a:buSzPts val="1400"/>
              <a:buNone/>
              <a:defRPr sz="2400"/>
            </a:lvl7pPr>
            <a:lvl8pPr lvl="7" algn="l">
              <a:lnSpc>
                <a:spcPct val="100000"/>
              </a:lnSpc>
              <a:spcBef>
                <a:spcPts val="0"/>
              </a:spcBef>
              <a:spcAft>
                <a:spcPts val="0"/>
              </a:spcAft>
              <a:buSzPts val="1400"/>
              <a:buNone/>
              <a:defRPr sz="2400"/>
            </a:lvl8pPr>
            <a:lvl9pPr lvl="8" algn="l">
              <a:lnSpc>
                <a:spcPct val="100000"/>
              </a:lnSpc>
              <a:spcBef>
                <a:spcPts val="0"/>
              </a:spcBef>
              <a:spcAft>
                <a:spcPts val="0"/>
              </a:spcAft>
              <a:buSzPts val="1400"/>
              <a:buNone/>
              <a:defRPr sz="2400"/>
            </a:lvl9pPr>
          </a:lstStyle>
          <a:p>
            <a:endParaRPr/>
          </a:p>
        </p:txBody>
      </p:sp>
      <p:sp>
        <p:nvSpPr>
          <p:cNvPr id="35" name="Google Shape;35;p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853"/>
              </a:spcBef>
              <a:spcAft>
                <a:spcPts val="0"/>
              </a:spcAft>
              <a:buClr>
                <a:schemeClr val="dk1"/>
              </a:buClr>
              <a:buSzPts val="3200"/>
              <a:buFont typeface="Arial"/>
              <a:buNone/>
              <a:defRPr sz="4267" b="0" i="0" u="none" strike="noStrike" cap="none">
                <a:solidFill>
                  <a:schemeClr val="dk1"/>
                </a:solidFill>
                <a:latin typeface="Calibri"/>
                <a:ea typeface="Calibri"/>
                <a:cs typeface="Calibri"/>
                <a:sym typeface="Calibri"/>
              </a:defRPr>
            </a:lvl1pPr>
            <a:lvl2pPr marR="0" lvl="1" algn="l" rtl="0">
              <a:lnSpc>
                <a:spcPct val="100000"/>
              </a:lnSpc>
              <a:spcBef>
                <a:spcPts val="747"/>
              </a:spcBef>
              <a:spcAft>
                <a:spcPts val="0"/>
              </a:spcAft>
              <a:buClr>
                <a:schemeClr val="dk1"/>
              </a:buClr>
              <a:buSzPts val="2800"/>
              <a:buFont typeface="Arial"/>
              <a:buNone/>
              <a:defRPr sz="3733" b="0" i="0" u="none" strike="noStrike" cap="none">
                <a:solidFill>
                  <a:schemeClr val="dk1"/>
                </a:solidFill>
                <a:latin typeface="Calibri"/>
                <a:ea typeface="Calibri"/>
                <a:cs typeface="Calibri"/>
                <a:sym typeface="Calibri"/>
              </a:defRPr>
            </a:lvl2pPr>
            <a:lvl3pPr marR="0" lvl="2" algn="l" rtl="0">
              <a:lnSpc>
                <a:spcPct val="100000"/>
              </a:lnSpc>
              <a:spcBef>
                <a:spcPts val="640"/>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3pPr>
            <a:lvl4pPr marR="0" lvl="3"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4pPr>
            <a:lvl5pPr marR="0" lvl="4"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5pPr>
            <a:lvl6pPr marR="0" lvl="5"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6pPr>
            <a:lvl7pPr marR="0" lvl="6"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7pPr>
            <a:lvl8pPr marR="0" lvl="7"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8pPr>
            <a:lvl9pPr marR="0" lvl="8" algn="l" rtl="0">
              <a:lnSpc>
                <a:spcPct val="100000"/>
              </a:lnSpc>
              <a:spcBef>
                <a:spcPts val="533"/>
              </a:spcBef>
              <a:spcAft>
                <a:spcPts val="0"/>
              </a:spcAft>
              <a:buClr>
                <a:schemeClr val="dk1"/>
              </a:buClr>
              <a:buSzPts val="2000"/>
              <a:buFont typeface="Arial"/>
              <a:buNone/>
              <a:defRPr sz="2667" b="0" i="0" u="none" strike="noStrike" cap="none">
                <a:solidFill>
                  <a:schemeClr val="dk1"/>
                </a:solidFill>
                <a:latin typeface="Calibri"/>
                <a:ea typeface="Calibri"/>
                <a:cs typeface="Calibri"/>
                <a:sym typeface="Calibri"/>
              </a:defRPr>
            </a:lvl9pPr>
          </a:lstStyle>
          <a:p>
            <a:endParaRPr dirty="0"/>
          </a:p>
        </p:txBody>
      </p:sp>
      <p:sp>
        <p:nvSpPr>
          <p:cNvPr id="36" name="Google Shape;36;p6"/>
          <p:cNvSpPr txBox="1">
            <a:spLocks noGrp="1"/>
          </p:cNvSpPr>
          <p:nvPr>
            <p:ph type="body" idx="1"/>
          </p:nvPr>
        </p:nvSpPr>
        <p:spPr>
          <a:xfrm>
            <a:off x="2389717" y="5367337"/>
            <a:ext cx="7315200" cy="804800"/>
          </a:xfrm>
          <a:prstGeom prst="rect">
            <a:avLst/>
          </a:prstGeom>
          <a:noFill/>
          <a:ln>
            <a:noFill/>
          </a:ln>
        </p:spPr>
        <p:txBody>
          <a:bodyPr spcFirstLastPara="1" wrap="square" lIns="91425" tIns="45700" rIns="91425" bIns="45700" anchor="t" anchorCtr="0">
            <a:noAutofit/>
          </a:bodyPr>
          <a:lstStyle>
            <a:lvl1pPr marL="609585" marR="0" lvl="0" indent="-304792" algn="l">
              <a:lnSpc>
                <a:spcPct val="100000"/>
              </a:lnSpc>
              <a:spcBef>
                <a:spcPts val="373"/>
              </a:spcBef>
              <a:spcAft>
                <a:spcPts val="0"/>
              </a:spcAft>
              <a:buClr>
                <a:schemeClr val="dk1"/>
              </a:buClr>
              <a:buSzPts val="1400"/>
              <a:buFont typeface="Arial"/>
              <a:buNone/>
              <a:defRPr sz="1867" b="0" i="0" u="none" strike="noStrike" cap="none">
                <a:solidFill>
                  <a:schemeClr val="dk1"/>
                </a:solidFill>
                <a:latin typeface="Calibri"/>
                <a:ea typeface="Calibri"/>
                <a:cs typeface="Calibri"/>
                <a:sym typeface="Calibri"/>
              </a:defRPr>
            </a:lvl1pPr>
            <a:lvl2pPr marL="1219170" marR="0" lvl="1" indent="-304792" algn="l">
              <a:lnSpc>
                <a:spcPct val="100000"/>
              </a:lnSpc>
              <a:spcBef>
                <a:spcPts val="320"/>
              </a:spcBef>
              <a:spcAft>
                <a:spcPts val="0"/>
              </a:spcAft>
              <a:buClr>
                <a:schemeClr val="dk1"/>
              </a:buClr>
              <a:buSzPts val="1200"/>
              <a:buFont typeface="Arial"/>
              <a:buNone/>
              <a:defRPr sz="1600" b="0" i="0" u="none" strike="noStrike" cap="none">
                <a:solidFill>
                  <a:schemeClr val="dk1"/>
                </a:solidFill>
                <a:latin typeface="Calibri"/>
                <a:ea typeface="Calibri"/>
                <a:cs typeface="Calibri"/>
                <a:sym typeface="Calibri"/>
              </a:defRPr>
            </a:lvl2pPr>
            <a:lvl3pPr marL="1828754" marR="0" lvl="2" indent="-304792" algn="l">
              <a:lnSpc>
                <a:spcPct val="100000"/>
              </a:lnSpc>
              <a:spcBef>
                <a:spcPts val="267"/>
              </a:spcBef>
              <a:spcAft>
                <a:spcPts val="0"/>
              </a:spcAft>
              <a:buClr>
                <a:schemeClr val="dk1"/>
              </a:buClr>
              <a:buSzPts val="1000"/>
              <a:buFont typeface="Arial"/>
              <a:buNone/>
              <a:defRPr sz="1333" b="0" i="0" u="none" strike="noStrike" cap="none">
                <a:solidFill>
                  <a:schemeClr val="dk1"/>
                </a:solidFill>
                <a:latin typeface="Calibri"/>
                <a:ea typeface="Calibri"/>
                <a:cs typeface="Calibri"/>
                <a:sym typeface="Calibri"/>
              </a:defRPr>
            </a:lvl3pPr>
            <a:lvl4pPr marL="2438339" marR="0" lvl="3"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4pPr>
            <a:lvl5pPr marL="3047924" marR="0" lvl="4"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5pPr>
            <a:lvl6pPr marL="3657509" marR="0" lvl="5"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6pPr>
            <a:lvl7pPr marL="4267093" marR="0" lvl="6"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7pPr>
            <a:lvl8pPr marL="4876678" marR="0" lvl="7"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8pPr>
            <a:lvl9pPr marL="5486263" marR="0" lvl="8" indent="-304792" algn="l">
              <a:lnSpc>
                <a:spcPct val="100000"/>
              </a:lnSpc>
              <a:spcBef>
                <a:spcPts val="240"/>
              </a:spcBef>
              <a:spcAft>
                <a:spcPts val="0"/>
              </a:spcAft>
              <a:buClr>
                <a:schemeClr val="dk1"/>
              </a:buClr>
              <a:buSzPts val="9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60361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443036-83F6-7F45-9AB8-0F51BC3A7476}"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2471308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3036-83F6-7F45-9AB8-0F51BC3A7476}"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1931133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43036-83F6-7F45-9AB8-0F51BC3A7476}"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17624516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443036-83F6-7F45-9AB8-0F51BC3A7476}"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491445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443036-83F6-7F45-9AB8-0F51BC3A7476}" type="datetimeFigureOut">
              <a:rPr lang="en-US" smtClean="0"/>
              <a:pPr/>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769073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443036-83F6-7F45-9AB8-0F51BC3A7476}" type="datetimeFigureOut">
              <a:rPr lang="en-US" smtClean="0"/>
              <a:pPr/>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31978805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3036-83F6-7F45-9AB8-0F51BC3A7476}" type="datetimeFigureOut">
              <a:rPr lang="en-US" smtClean="0"/>
              <a:pPr/>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3185701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443036-83F6-7F45-9AB8-0F51BC3A7476}"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28411270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443036-83F6-7F45-9AB8-0F51BC3A7476}" type="datetimeFigureOut">
              <a:rPr lang="en-US" smtClean="0"/>
              <a:pPr/>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197207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4" name="Picture 3"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9890068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3036-83F6-7F45-9AB8-0F51BC3A7476}"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3281650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443036-83F6-7F45-9AB8-0F51BC3A7476}" type="datetimeFigureOut">
              <a:rPr lang="en-US" smtClean="0"/>
              <a:pPr/>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90160D-D81A-4A44-9898-5167360091BB}" type="slidenum">
              <a:rPr lang="en-US" smtClean="0"/>
              <a:pPr/>
              <a:t>‹#›</a:t>
            </a:fld>
            <a:endParaRPr lang="en-US"/>
          </a:p>
        </p:txBody>
      </p:sp>
    </p:spTree>
    <p:extLst>
      <p:ext uri="{BB962C8B-B14F-4D97-AF65-F5344CB8AC3E}">
        <p14:creationId xmlns:p14="http://schemas.microsoft.com/office/powerpoint/2010/main" val="1208006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a:prstGeom prst="rect">
            <a:avLst/>
          </a:prstGeom>
        </p:spPr>
        <p:txBody>
          <a:bodyPr/>
          <a:lstStyle>
            <a:lvl1pPr algn="l">
              <a:defRPr/>
            </a:lvl1pPr>
          </a:lstStyle>
          <a:p>
            <a:r>
              <a:rPr lang="en-US" dirty="0"/>
              <a:t>Click to edit section name</a:t>
            </a:r>
          </a:p>
        </p:txBody>
      </p:sp>
      <p:sp>
        <p:nvSpPr>
          <p:cNvPr id="3" name="Subtitle 2"/>
          <p:cNvSpPr>
            <a:spLocks noGrp="1"/>
          </p:cNvSpPr>
          <p:nvPr>
            <p:ph type="subTitle" idx="1" hasCustomPrompt="1"/>
          </p:nvPr>
        </p:nvSpPr>
        <p:spPr>
          <a:xfrm>
            <a:off x="914400" y="3361267"/>
            <a:ext cx="8534400" cy="1752600"/>
          </a:xfrm>
          <a:prstGeom prst="rect">
            <a:avLst/>
          </a:prstGeo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section subtitle</a:t>
            </a:r>
          </a:p>
        </p:txBody>
      </p:sp>
    </p:spTree>
    <p:extLst>
      <p:ext uri="{BB962C8B-B14F-4D97-AF65-F5344CB8AC3E}">
        <p14:creationId xmlns:p14="http://schemas.microsoft.com/office/powerpoint/2010/main" val="37171232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section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900" y="314331"/>
            <a:ext cx="11480800" cy="854070"/>
          </a:xfrm>
          <a:prstGeom prst="rect">
            <a:avLst/>
          </a:prstGeom>
        </p:spPr>
        <p:txBody>
          <a:bodyPr/>
          <a:lstStyle>
            <a:lvl1pPr algn="ctr">
              <a:defRPr sz="4400"/>
            </a:lvl1pPr>
          </a:lstStyle>
          <a:p>
            <a:r>
              <a:rPr lang="en-US" dirty="0"/>
              <a:t>Click to edit header</a:t>
            </a:r>
          </a:p>
        </p:txBody>
      </p:sp>
      <p:sp>
        <p:nvSpPr>
          <p:cNvPr id="3" name="Subtitle 2"/>
          <p:cNvSpPr>
            <a:spLocks noGrp="1"/>
          </p:cNvSpPr>
          <p:nvPr>
            <p:ph type="subTitle" idx="1" hasCustomPrompt="1"/>
          </p:nvPr>
        </p:nvSpPr>
        <p:spPr>
          <a:xfrm>
            <a:off x="469900" y="1329266"/>
            <a:ext cx="11480800" cy="4373033"/>
          </a:xfrm>
          <a:prstGeom prst="rect">
            <a:avLst/>
          </a:prstGeom>
        </p:spPr>
        <p:txBody>
          <a:bodyPr/>
          <a:lstStyle>
            <a:lvl1pPr marL="0" indent="0" algn="l">
              <a:buNone/>
              <a:defRPr>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text</a:t>
            </a:r>
          </a:p>
        </p:txBody>
      </p:sp>
    </p:spTree>
    <p:extLst>
      <p:ext uri="{BB962C8B-B14F-4D97-AF65-F5344CB8AC3E}">
        <p14:creationId xmlns:p14="http://schemas.microsoft.com/office/powerpoint/2010/main" val="29008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3702177-48E0-5046-8D69-4DF494A82DFD}"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2667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8/17/2023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14239537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8/17/2023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99923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8/17/2023</a:t>
            </a:fld>
            <a:endParaRPr lang="en-US" dirty="0"/>
          </a:p>
        </p:txBody>
      </p:sp>
    </p:spTree>
    <p:extLst>
      <p:ext uri="{BB962C8B-B14F-4D97-AF65-F5344CB8AC3E}">
        <p14:creationId xmlns:p14="http://schemas.microsoft.com/office/powerpoint/2010/main" val="37912475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8/17/2023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64347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8/17/2023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12660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32757943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8/17/2023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671819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8/17/2023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710875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8/17/2023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759985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8/17/2023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4643276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8/17/2023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815068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8/17/2023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0573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40550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710375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vcu-ppt-footer-gray.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62472"/>
            <a:ext cx="7873688" cy="795528"/>
          </a:xfrm>
          <a:prstGeom prst="rect">
            <a:avLst/>
          </a:prstGeom>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29219088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6.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6.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1.jp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image" Target="../media/image12.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gs>
            <a:gs pos="55000">
              <a:schemeClr val="bg2">
                <a:lumMod val="75000"/>
              </a:schemeClr>
            </a:gs>
            <a:gs pos="100000">
              <a:schemeClr val="tx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9046" y="5879634"/>
            <a:ext cx="6009520" cy="842130"/>
          </a:xfrm>
          <a:prstGeom prst="rect">
            <a:avLst/>
          </a:prstGeom>
        </p:spPr>
      </p:pic>
      <p:sp>
        <p:nvSpPr>
          <p:cNvPr id="9" name="TextBox 8"/>
          <p:cNvSpPr txBox="1"/>
          <p:nvPr userDrawn="1"/>
        </p:nvSpPr>
        <p:spPr>
          <a:xfrm>
            <a:off x="6915150" y="6158122"/>
            <a:ext cx="4722703" cy="646331"/>
          </a:xfrm>
          <a:prstGeom prst="rect">
            <a:avLst/>
          </a:prstGeom>
          <a:noFill/>
        </p:spPr>
        <p:txBody>
          <a:bodyPr wrap="none" rtlCol="0">
            <a:spAutoFit/>
          </a:bodyPr>
          <a:lstStyle/>
          <a:p>
            <a:r>
              <a:rPr lang="en-US" sz="3600" b="1" i="1" cap="small" baseline="0" dirty="0">
                <a:solidFill>
                  <a:srgbClr val="FFB300"/>
                </a:solidFill>
                <a:latin typeface="+mj-lt"/>
              </a:rPr>
              <a:t>A</a:t>
            </a:r>
            <a:r>
              <a:rPr lang="en-US" sz="3100" b="1" i="1" cap="small" baseline="0" dirty="0">
                <a:solidFill>
                  <a:srgbClr val="FFB300"/>
                </a:solidFill>
                <a:latin typeface="+mj-lt"/>
              </a:rPr>
              <a:t>dvanced </a:t>
            </a:r>
            <a:r>
              <a:rPr lang="en-US" sz="3600" b="1" i="1" cap="small" baseline="0" dirty="0">
                <a:solidFill>
                  <a:srgbClr val="FFB300"/>
                </a:solidFill>
                <a:latin typeface="+mj-lt"/>
              </a:rPr>
              <a:t>D</a:t>
            </a:r>
            <a:r>
              <a:rPr lang="en-US" sz="3100" b="1" i="1" cap="small" baseline="0" dirty="0">
                <a:solidFill>
                  <a:srgbClr val="FFB300"/>
                </a:solidFill>
                <a:latin typeface="+mj-lt"/>
              </a:rPr>
              <a:t>egree </a:t>
            </a:r>
            <a:r>
              <a:rPr lang="en-US" sz="3600" b="1" i="1" cap="small" baseline="0" dirty="0">
                <a:solidFill>
                  <a:srgbClr val="FFB300"/>
                </a:solidFill>
                <a:latin typeface="+mj-lt"/>
              </a:rPr>
              <a:t>O</a:t>
            </a:r>
            <a:r>
              <a:rPr lang="en-US" sz="3100" b="1" i="1" cap="small" baseline="0" dirty="0">
                <a:solidFill>
                  <a:srgbClr val="FFB300"/>
                </a:solidFill>
                <a:latin typeface="+mj-lt"/>
              </a:rPr>
              <a:t>rientation</a:t>
            </a:r>
          </a:p>
        </p:txBody>
      </p:sp>
    </p:spTree>
    <p:extLst>
      <p:ext uri="{BB962C8B-B14F-4D97-AF65-F5344CB8AC3E}">
        <p14:creationId xmlns:p14="http://schemas.microsoft.com/office/powerpoint/2010/main" val="2570861146"/>
      </p:ext>
    </p:ext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ctr" defTabSz="914400" rtl="0" eaLnBrk="1" latinLnBrk="0" hangingPunct="1">
        <a:lnSpc>
          <a:spcPct val="90000"/>
        </a:lnSpc>
        <a:spcBef>
          <a:spcPct val="0"/>
        </a:spcBef>
        <a:buNone/>
        <a:defRPr sz="4400" kern="1200">
          <a:solidFill>
            <a:srgbClr val="FFB3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080500" y="6351662"/>
            <a:ext cx="28448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90329F5-542D-9840-825F-A9A559834D5D}" type="slidenum">
              <a:rPr lang="en-US" sz="1200" smtClean="0"/>
              <a:pPr/>
              <a:t>‹#›</a:t>
            </a:fld>
            <a:endParaRPr lang="en-US" sz="1200" dirty="0"/>
          </a:p>
        </p:txBody>
      </p:sp>
    </p:spTree>
    <p:extLst>
      <p:ext uri="{BB962C8B-B14F-4D97-AF65-F5344CB8AC3E}">
        <p14:creationId xmlns:p14="http://schemas.microsoft.com/office/powerpoint/2010/main" val="287555224"/>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E6961-000F-9E4C-B39E-30C4623EA4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20E75A-7E3E-B64A-A9CD-8614997815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D0205-D95B-BD40-902F-59A5C07730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D4999-CED5-9A4A-97BC-AB89D080A77E}" type="datetimeFigureOut">
              <a:rPr lang="en-US" smtClean="0"/>
              <a:t>8/17/2023</a:t>
            </a:fld>
            <a:endParaRPr lang="en-US" dirty="0"/>
          </a:p>
        </p:txBody>
      </p:sp>
      <p:sp>
        <p:nvSpPr>
          <p:cNvPr id="5" name="Footer Placeholder 4">
            <a:extLst>
              <a:ext uri="{FF2B5EF4-FFF2-40B4-BE49-F238E27FC236}">
                <a16:creationId xmlns:a16="http://schemas.microsoft.com/office/drawing/2014/main" id="{7E83E0CF-7710-2D46-A99A-C20F2F71E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C70FAEB-9939-224B-8CD7-58D7168E55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004D81-FAA8-3A4B-8F58-FE784A936DB6}" type="slidenum">
              <a:rPr lang="en-US" smtClean="0"/>
              <a:t>‹#›</a:t>
            </a:fld>
            <a:endParaRPr lang="en-US" dirty="0"/>
          </a:p>
        </p:txBody>
      </p:sp>
    </p:spTree>
    <p:extLst>
      <p:ext uri="{BB962C8B-B14F-4D97-AF65-F5344CB8AC3E}">
        <p14:creationId xmlns:p14="http://schemas.microsoft.com/office/powerpoint/2010/main" val="25793178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86C20-CF2D-4E86-931C-1E6387DA063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9289" y="5973187"/>
            <a:ext cx="4720925" cy="765290"/>
          </a:xfrm>
          <a:prstGeom prst="rect">
            <a:avLst/>
          </a:prstGeom>
        </p:spPr>
      </p:pic>
    </p:spTree>
    <p:extLst>
      <p:ext uri="{BB962C8B-B14F-4D97-AF65-F5344CB8AC3E}">
        <p14:creationId xmlns:p14="http://schemas.microsoft.com/office/powerpoint/2010/main" val="1025774479"/>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609585" rtl="0" eaLnBrk="1" latinLnBrk="0" hangingPunct="1">
        <a:spcBef>
          <a:spcPct val="0"/>
        </a:spcBef>
        <a:buNone/>
        <a:defRPr sz="5333" kern="1200">
          <a:solidFill>
            <a:srgbClr val="FFBA00"/>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rgbClr val="FFFFFF"/>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rgbClr val="FFFFFF"/>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rgbClr val="FFFFFF"/>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rgbClr val="FFFFFF"/>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rgbClr val="FFFFFF"/>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38475051"/>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9"/>
            <a:ext cx="10972800" cy="11432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09600" y="1600201"/>
            <a:ext cx="10972800" cy="45260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737600" y="6356351"/>
            <a:ext cx="2844800" cy="3652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pic>
        <p:nvPicPr>
          <p:cNvPr id="9" name="Google Shape;9;p1" descr="vcu-ppt-footer-gray.eps"/>
          <p:cNvPicPr preferRelativeResize="0"/>
          <p:nvPr/>
        </p:nvPicPr>
        <p:blipFill rotWithShape="1">
          <a:blip r:embed="rId7">
            <a:alphaModFix/>
          </a:blip>
          <a:srcRect/>
          <a:stretch/>
        </p:blipFill>
        <p:spPr>
          <a:xfrm>
            <a:off x="0" y="5797296"/>
            <a:ext cx="7873685" cy="1060704"/>
          </a:xfrm>
          <a:prstGeom prst="rect">
            <a:avLst/>
          </a:prstGeom>
          <a:noFill/>
          <a:ln>
            <a:noFill/>
          </a:ln>
          <a:effectLst>
            <a:outerShdw blurRad="152400" dist="25400" dir="16200000" sx="102000" sy="102000" algn="tl" rotWithShape="0">
              <a:srgbClr val="000000">
                <a:alpha val="20000"/>
              </a:srgbClr>
            </a:outerShdw>
          </a:effectLst>
        </p:spPr>
      </p:pic>
    </p:spTree>
    <p:extLst>
      <p:ext uri="{BB962C8B-B14F-4D97-AF65-F5344CB8AC3E}">
        <p14:creationId xmlns:p14="http://schemas.microsoft.com/office/powerpoint/2010/main" val="1406523482"/>
      </p:ext>
    </p:extLst>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3036-83F6-7F45-9AB8-0F51BC3A7476}" type="datetimeFigureOut">
              <a:rPr lang="en-US" smtClean="0"/>
              <a:pPr/>
              <a:t>8/17/2023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0160D-D81A-4A44-9898-5167360091BB}" type="slidenum">
              <a:rPr lang="en-US" smtClean="0"/>
              <a:pPr/>
              <a:t>‹#›</a:t>
            </a:fld>
            <a:endParaRPr lang="en-US"/>
          </a:p>
        </p:txBody>
      </p:sp>
    </p:spTree>
    <p:extLst>
      <p:ext uri="{BB962C8B-B14F-4D97-AF65-F5344CB8AC3E}">
        <p14:creationId xmlns:p14="http://schemas.microsoft.com/office/powerpoint/2010/main" val="307882452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33333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F86C20-CF2D-4E86-931C-1E6387DA063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59289" y="5973187"/>
            <a:ext cx="4720925" cy="765290"/>
          </a:xfrm>
          <a:prstGeom prst="rect">
            <a:avLst/>
          </a:prstGeom>
        </p:spPr>
      </p:pic>
    </p:spTree>
    <p:extLst>
      <p:ext uri="{BB962C8B-B14F-4D97-AF65-F5344CB8AC3E}">
        <p14:creationId xmlns:p14="http://schemas.microsoft.com/office/powerpoint/2010/main" val="110516358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Lst>
  <p:txStyles>
    <p:titleStyle>
      <a:lvl1pPr algn="l" defTabSz="609585" rtl="0" eaLnBrk="1" latinLnBrk="0" hangingPunct="1">
        <a:spcBef>
          <a:spcPct val="0"/>
        </a:spcBef>
        <a:buNone/>
        <a:defRPr sz="5333" kern="1200">
          <a:solidFill>
            <a:srgbClr val="FFBA00"/>
          </a:solidFill>
          <a:latin typeface="+mj-lt"/>
          <a:ea typeface="+mj-ea"/>
          <a:cs typeface="+mj-cs"/>
        </a:defRPr>
      </a:lvl1pPr>
    </p:titleStyle>
    <p:bodyStyle>
      <a:lvl1pPr marL="457189" indent="-457189" algn="l" defTabSz="609585" rtl="0" eaLnBrk="1" latinLnBrk="0" hangingPunct="1">
        <a:spcBef>
          <a:spcPct val="20000"/>
        </a:spcBef>
        <a:buFont typeface="Arial"/>
        <a:buChar char="•"/>
        <a:defRPr sz="3733" kern="1200">
          <a:solidFill>
            <a:srgbClr val="FFFFFF"/>
          </a:solidFill>
          <a:latin typeface="+mn-lt"/>
          <a:ea typeface="+mn-ea"/>
          <a:cs typeface="+mn-cs"/>
        </a:defRPr>
      </a:lvl1pPr>
      <a:lvl2pPr marL="990575" indent="-380990" algn="l" defTabSz="609585" rtl="0" eaLnBrk="1" latinLnBrk="0" hangingPunct="1">
        <a:spcBef>
          <a:spcPct val="20000"/>
        </a:spcBef>
        <a:buFont typeface="Arial"/>
        <a:buChar char="–"/>
        <a:defRPr sz="3200" kern="1200">
          <a:solidFill>
            <a:srgbClr val="FFFFFF"/>
          </a:solidFill>
          <a:latin typeface="+mn-lt"/>
          <a:ea typeface="+mn-ea"/>
          <a:cs typeface="+mn-cs"/>
        </a:defRPr>
      </a:lvl2pPr>
      <a:lvl3pPr marL="1523962" indent="-304792" algn="l" defTabSz="609585" rtl="0" eaLnBrk="1" latinLnBrk="0" hangingPunct="1">
        <a:spcBef>
          <a:spcPct val="20000"/>
        </a:spcBef>
        <a:buFont typeface="Arial"/>
        <a:buChar char="•"/>
        <a:defRPr sz="2667" kern="1200">
          <a:solidFill>
            <a:srgbClr val="FFFFFF"/>
          </a:solidFill>
          <a:latin typeface="+mn-lt"/>
          <a:ea typeface="+mn-ea"/>
          <a:cs typeface="+mn-cs"/>
        </a:defRPr>
      </a:lvl3pPr>
      <a:lvl4pPr marL="2133547" indent="-304792" algn="l" defTabSz="609585" rtl="0" eaLnBrk="1" latinLnBrk="0" hangingPunct="1">
        <a:spcBef>
          <a:spcPct val="20000"/>
        </a:spcBef>
        <a:buFont typeface="Arial"/>
        <a:buChar char="–"/>
        <a:defRPr sz="2400" kern="1200">
          <a:solidFill>
            <a:srgbClr val="FFFFFF"/>
          </a:solidFill>
          <a:latin typeface="+mn-lt"/>
          <a:ea typeface="+mn-ea"/>
          <a:cs typeface="+mn-cs"/>
        </a:defRPr>
      </a:lvl4pPr>
      <a:lvl5pPr marL="2743131" indent="-304792" algn="l" defTabSz="609585" rtl="0" eaLnBrk="1" latinLnBrk="0" hangingPunct="1">
        <a:spcBef>
          <a:spcPct val="20000"/>
        </a:spcBef>
        <a:buFont typeface="Arial"/>
        <a:buChar char="»"/>
        <a:defRPr sz="2400" kern="1200">
          <a:solidFill>
            <a:srgbClr val="FFFFFF"/>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8/17/2023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51429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s://www.facebook.com/VCUSoMGradEd/" TargetMode="External"/><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hyperlink" Target="https://medschool.vcu.edu/education/graduate/current-students/" TargetMode="External"/><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hyperlink" Target="mailto:myoptions@vcu.edu" TargetMode="External"/><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hyperlink" Target="mailto:recovery@vcu.edu"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4.jpe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7.xml.rels><?xml version="1.0" encoding="UTF-8" standalone="yes"?>
<Relationships xmlns="http://schemas.openxmlformats.org/package/2006/relationships"><Relationship Id="rId3" Type="http://schemas.openxmlformats.org/officeDocument/2006/relationships/hyperlink" Target="https://www.bcm.edu/education/graduate-school-of-biomedical-sciences/faculty-mentoring-resources/creating-a-sense-of-belonging" TargetMode="External"/><Relationship Id="rId2" Type="http://schemas.openxmlformats.org/officeDocument/2006/relationships/notesSlide" Target="../notesSlides/notesSlide21.xml"/><Relationship Id="rId1" Type="http://schemas.openxmlformats.org/officeDocument/2006/relationships/slideLayout" Target="../slideLayouts/slideLayout3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hyperlink" Target="https://das.vcu.edu/" TargetMode="External"/><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0.xml"/><Relationship Id="rId1" Type="http://schemas.openxmlformats.org/officeDocument/2006/relationships/slideLayout" Target="../slideLayouts/slideLayout42.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7.xml.rels><?xml version="1.0" encoding="UTF-8" standalone="yes"?>
<Relationships xmlns="http://schemas.openxmlformats.org/package/2006/relationships"><Relationship Id="rId2" Type="http://schemas.openxmlformats.org/officeDocument/2006/relationships/hyperlink" Target="mailto:carminero@vcu.edu" TargetMode="Externa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hyperlink" Target="mailto:gradhealthins@vcu.edu" TargetMode="External"/><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3D39E-3641-E748-A96D-02448AB4CCBC}"/>
              </a:ext>
            </a:extLst>
          </p:cNvPr>
          <p:cNvPicPr>
            <a:picLocks noChangeAspect="1"/>
          </p:cNvPicPr>
          <p:nvPr/>
        </p:nvPicPr>
        <p:blipFill>
          <a:blip r:embed="rId2"/>
          <a:stretch>
            <a:fillRect/>
          </a:stretch>
        </p:blipFill>
        <p:spPr>
          <a:xfrm>
            <a:off x="9525" y="0"/>
            <a:ext cx="12172950" cy="6858000"/>
          </a:xfrm>
          <a:prstGeom prst="rect">
            <a:avLst/>
          </a:prstGeom>
        </p:spPr>
      </p:pic>
      <p:sp>
        <p:nvSpPr>
          <p:cNvPr id="4" name="TextBox 3">
            <a:extLst>
              <a:ext uri="{FF2B5EF4-FFF2-40B4-BE49-F238E27FC236}">
                <a16:creationId xmlns:a16="http://schemas.microsoft.com/office/drawing/2014/main" id="{D8071490-8C2F-A941-BD78-F899FD1B1A54}"/>
              </a:ext>
            </a:extLst>
          </p:cNvPr>
          <p:cNvSpPr txBox="1"/>
          <p:nvPr/>
        </p:nvSpPr>
        <p:spPr>
          <a:xfrm>
            <a:off x="1131123" y="2122712"/>
            <a:ext cx="5435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ADVANCED DEGREE ORIENTATION</a:t>
            </a:r>
          </a:p>
        </p:txBody>
      </p:sp>
      <p:pic>
        <p:nvPicPr>
          <p:cNvPr id="8" name="Picture 7">
            <a:extLst>
              <a:ext uri="{FF2B5EF4-FFF2-40B4-BE49-F238E27FC236}">
                <a16:creationId xmlns:a16="http://schemas.microsoft.com/office/drawing/2014/main" id="{38591CF5-4584-41C6-8C0A-8274FDD36026}"/>
              </a:ext>
            </a:extLst>
          </p:cNvPr>
          <p:cNvPicPr>
            <a:picLocks noChangeAspect="1"/>
          </p:cNvPicPr>
          <p:nvPr/>
        </p:nvPicPr>
        <p:blipFill>
          <a:blip r:embed="rId3"/>
          <a:stretch>
            <a:fillRect/>
          </a:stretch>
        </p:blipFill>
        <p:spPr>
          <a:xfrm>
            <a:off x="498539" y="382050"/>
            <a:ext cx="4391514" cy="613574"/>
          </a:xfrm>
          <a:prstGeom prst="rect">
            <a:avLst/>
          </a:prstGeom>
        </p:spPr>
      </p:pic>
      <p:sp>
        <p:nvSpPr>
          <p:cNvPr id="6" name="Subtitle 2"/>
          <p:cNvSpPr txBox="1">
            <a:spLocks/>
          </p:cNvSpPr>
          <p:nvPr/>
        </p:nvSpPr>
        <p:spPr>
          <a:xfrm>
            <a:off x="1162050" y="3647585"/>
            <a:ext cx="9867900" cy="281749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Welcome!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Hoşgeldiniz     </a:t>
            </a:r>
            <a:r>
              <a:rPr kumimoji="0" lang="ar-AE" sz="4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أهلا بك</a:t>
            </a:r>
            <a:r>
              <a:rPr kumimoji="0" lang="en-US" sz="4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ja-JP" altLang="en-US" sz="4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欢迎    </a:t>
            </a:r>
            <a:r>
              <a:rPr kumimoji="0" lang="ar-AE" altLang="ja-JP" sz="4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Arial" panose="020B0604020202020204" pitchFamily="34" charset="0"/>
              </a:rPr>
              <a:t>خوش آمدید</a:t>
            </a:r>
            <a:r>
              <a:rPr kumimoji="0" lang="en-US" altLang="ja-JP" sz="4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Bienvenidos     Bienvenue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hi-IN" altLang="ja-JP" sz="4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angal" panose="02040503050203030202" pitchFamily="18" charset="0"/>
              </a:rPr>
              <a:t>स्वागत हे</a:t>
            </a:r>
            <a:r>
              <a:rPr kumimoji="0" lang="en-US" altLang="ja-JP" sz="4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399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632"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30876" y="244209"/>
            <a:ext cx="8832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72C4"/>
                </a:solidFill>
                <a:effectLst/>
                <a:uLnTx/>
                <a:uFillTx/>
                <a:latin typeface="Calibri" panose="020F0502020204030204"/>
                <a:ea typeface="+mn-ea"/>
                <a:cs typeface="+mn-cs"/>
              </a:rPr>
              <a:t>https://medschool.vcu.edu/education/graduate/current-students/</a:t>
            </a:r>
            <a:endParaRPr kumimoji="0" lang="en-US" sz="2400" b="0" i="0" u="sng"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8" name="Picture 7"/>
          <p:cNvPicPr>
            <a:picLocks noChangeAspect="1"/>
          </p:cNvPicPr>
          <p:nvPr/>
        </p:nvPicPr>
        <p:blipFill>
          <a:blip r:embed="rId3"/>
          <a:stretch>
            <a:fillRect/>
          </a:stretch>
        </p:blipFill>
        <p:spPr>
          <a:xfrm>
            <a:off x="3230876" y="973434"/>
            <a:ext cx="8469371" cy="4827871"/>
          </a:xfrm>
          <a:prstGeom prst="rect">
            <a:avLst/>
          </a:prstGeom>
        </p:spPr>
      </p:pic>
      <p:sp>
        <p:nvSpPr>
          <p:cNvPr id="2" name="TextBox 1"/>
          <p:cNvSpPr txBox="1"/>
          <p:nvPr/>
        </p:nvSpPr>
        <p:spPr>
          <a:xfrm>
            <a:off x="4104367" y="2681534"/>
            <a:ext cx="6196568" cy="1754326"/>
          </a:xfrm>
          <a:prstGeom prst="rect">
            <a:avLst/>
          </a:prstGeom>
          <a:solidFill>
            <a:schemeClr val="accent4">
              <a:lumMod val="60000"/>
              <a:lumOff val="40000"/>
            </a:schemeClr>
          </a:solidFill>
          <a:ln w="19050">
            <a:solidFill>
              <a:schemeClr val="tx1"/>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Everyone wants you to succeed!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Use the available resources!</a:t>
            </a:r>
          </a:p>
        </p:txBody>
      </p:sp>
    </p:spTree>
    <p:extLst>
      <p:ext uri="{BB962C8B-B14F-4D97-AF65-F5344CB8AC3E}">
        <p14:creationId xmlns:p14="http://schemas.microsoft.com/office/powerpoint/2010/main" val="3521975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96"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p:cNvSpPr/>
          <p:nvPr/>
        </p:nvSpPr>
        <p:spPr>
          <a:xfrm>
            <a:off x="3649691" y="3732024"/>
            <a:ext cx="7994468" cy="304698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Face coverings/masks not required, but welcome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Masks and other materials available in vending machines (e.g.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Hunton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Hall)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COVID vaccination might be required for students in clinics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Student Health Services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Immunization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Other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67" y="220700"/>
            <a:ext cx="2633493" cy="3511324"/>
          </a:xfrm>
          <a:prstGeom prst="rect">
            <a:avLst/>
          </a:prstGeom>
        </p:spPr>
      </p:pic>
    </p:spTree>
    <p:extLst>
      <p:ext uri="{BB962C8B-B14F-4D97-AF65-F5344CB8AC3E}">
        <p14:creationId xmlns:p14="http://schemas.microsoft.com/office/powerpoint/2010/main" val="18855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96"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104FAEE7-8BF5-45BA-AB15-C34A848AD41A}"/>
              </a:ext>
            </a:extLst>
          </p:cNvPr>
          <p:cNvSpPr/>
          <p:nvPr/>
        </p:nvSpPr>
        <p:spPr>
          <a:xfrm>
            <a:off x="4236888" y="1060856"/>
            <a:ext cx="682065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https://www.facebook.com/VCUSoMGradEd/</a:t>
            </a:r>
            <a:endPar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7E3094E-5AD1-466B-97DC-49E2F92BB260}"/>
              </a:ext>
            </a:extLst>
          </p:cNvPr>
          <p:cNvPicPr>
            <a:picLocks noChangeAspect="1"/>
          </p:cNvPicPr>
          <p:nvPr/>
        </p:nvPicPr>
        <p:blipFill>
          <a:blip r:embed="rId4"/>
          <a:stretch>
            <a:fillRect/>
          </a:stretch>
        </p:blipFill>
        <p:spPr>
          <a:xfrm>
            <a:off x="3940227" y="1828456"/>
            <a:ext cx="7413973" cy="3863700"/>
          </a:xfrm>
          <a:prstGeom prst="rect">
            <a:avLst/>
          </a:prstGeom>
        </p:spPr>
      </p:pic>
    </p:spTree>
    <p:extLst>
      <p:ext uri="{BB962C8B-B14F-4D97-AF65-F5344CB8AC3E}">
        <p14:creationId xmlns:p14="http://schemas.microsoft.com/office/powerpoint/2010/main" val="21039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4964"/>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3"/>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OTHER KEY INFORMATION</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8" name="Group 7"/>
          <p:cNvGrpSpPr/>
          <p:nvPr/>
        </p:nvGrpSpPr>
        <p:grpSpPr>
          <a:xfrm>
            <a:off x="4087079" y="2169242"/>
            <a:ext cx="4541028" cy="4275909"/>
            <a:chOff x="2157412" y="14287"/>
            <a:chExt cx="7877175" cy="6829425"/>
          </a:xfrm>
        </p:grpSpPr>
        <p:pic>
          <p:nvPicPr>
            <p:cNvPr id="2" name="Picture 1"/>
            <p:cNvPicPr>
              <a:picLocks noChangeAspect="1"/>
            </p:cNvPicPr>
            <p:nvPr/>
          </p:nvPicPr>
          <p:blipFill>
            <a:blip r:embed="rId3"/>
            <a:stretch>
              <a:fillRect/>
            </a:stretch>
          </p:blipFill>
          <p:spPr>
            <a:xfrm>
              <a:off x="2157412" y="14287"/>
              <a:ext cx="7877175" cy="6829425"/>
            </a:xfrm>
            <a:prstGeom prst="rect">
              <a:avLst/>
            </a:prstGeom>
          </p:spPr>
        </p:pic>
        <p:sp>
          <p:nvSpPr>
            <p:cNvPr id="5" name="Rectangle 4"/>
            <p:cNvSpPr/>
            <p:nvPr/>
          </p:nvSpPr>
          <p:spPr>
            <a:xfrm>
              <a:off x="2525486" y="1062446"/>
              <a:ext cx="478971" cy="9579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4963274" y="1068420"/>
              <a:ext cx="871469" cy="8982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3451723" y="2688139"/>
            <a:ext cx="6743972" cy="3680498"/>
            <a:chOff x="3451723" y="2791833"/>
            <a:chExt cx="6743972" cy="3680498"/>
          </a:xfrm>
        </p:grpSpPr>
        <p:pic>
          <p:nvPicPr>
            <p:cNvPr id="11" name="Picture 10"/>
            <p:cNvPicPr>
              <a:picLocks noChangeAspect="1"/>
            </p:cNvPicPr>
            <p:nvPr/>
          </p:nvPicPr>
          <p:blipFill>
            <a:blip r:embed="rId4"/>
            <a:stretch>
              <a:fillRect/>
            </a:stretch>
          </p:blipFill>
          <p:spPr>
            <a:xfrm>
              <a:off x="3451723" y="2791833"/>
              <a:ext cx="6743972" cy="3680498"/>
            </a:xfrm>
            <a:prstGeom prst="rect">
              <a:avLst/>
            </a:prstGeom>
          </p:spPr>
        </p:pic>
        <p:sp>
          <p:nvSpPr>
            <p:cNvPr id="12" name="Oval 11"/>
            <p:cNvSpPr/>
            <p:nvPr/>
          </p:nvSpPr>
          <p:spPr>
            <a:xfrm>
              <a:off x="4075611" y="5050971"/>
              <a:ext cx="1236618" cy="29609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Content Placeholder 2"/>
          <p:cNvSpPr txBox="1">
            <a:spLocks/>
          </p:cNvSpPr>
          <p:nvPr/>
        </p:nvSpPr>
        <p:spPr>
          <a:xfrm>
            <a:off x="3451723" y="1347972"/>
            <a:ext cx="8209056" cy="419939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email is the official means of communication</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DegreeWorks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the official degree audit tool</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VCU Bulletin contains official degree requirements</a:t>
            </a:r>
          </a:p>
        </p:txBody>
      </p:sp>
    </p:spTree>
    <p:extLst>
      <p:ext uri="{BB962C8B-B14F-4D97-AF65-F5344CB8AC3E}">
        <p14:creationId xmlns:p14="http://schemas.microsoft.com/office/powerpoint/2010/main" val="1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IMMEDIATE ACTION ITEMS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3"/>
          <p:cNvSpPr txBox="1">
            <a:spLocks noChangeArrowheads="1"/>
          </p:cNvSpPr>
          <p:nvPr/>
        </p:nvSpPr>
        <p:spPr>
          <a:xfrm>
            <a:off x="3089282" y="977677"/>
            <a:ext cx="9078780" cy="508288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5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5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Today or ASAP:</a:t>
            </a:r>
          </a:p>
          <a:p>
            <a:pPr marL="68580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 Graduate Student On-Boarding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https://medschool.vcu.edu/education/graduate/current-students/</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Obtain </a:t>
            </a:r>
            <a:r>
              <a:rPr kumimoji="0" lang="en-US"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eID</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Set-up email account</a:t>
            </a: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Obtain VCU ID</a:t>
            </a: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Complete SOM graduate student acknowledgments</a:t>
            </a: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Look for and complete Title IX training</a:t>
            </a:r>
          </a:p>
          <a:p>
            <a:pPr marL="1143000" marR="0" lvl="2"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Review these slides</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Before 8/22</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Meet with Program Directors, register for classes</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sng" strike="noStrike" kern="1200" cap="none" spc="0" normalizeH="0" baseline="0" noProof="0" dirty="0">
                <a:ln>
                  <a:noFill/>
                </a:ln>
                <a:solidFill>
                  <a:prstClr val="black"/>
                </a:solidFill>
                <a:effectLst/>
                <a:uLnTx/>
                <a:uFillTx/>
                <a:latin typeface="Calibri" panose="020F0502020204030204"/>
                <a:ea typeface="+mn-ea"/>
                <a:cs typeface="+mn-cs"/>
              </a:rPr>
              <a:t>On 8/22</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attend classes </a:t>
            </a: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2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29966" y="-214008"/>
            <a:ext cx="9348870" cy="7077426"/>
          </a:xfrm>
          <a:prstGeom prst="rect">
            <a:avLst/>
          </a:prstGeom>
          <a:noFill/>
        </p:spPr>
        <p:txBody>
          <a:bodyPr wrap="square" rtlCol="0">
            <a:spAutoFit/>
          </a:bodyPr>
          <a:lstStyle/>
          <a:p>
            <a:pPr algn="ctr"/>
            <a:endParaRPr lang="en-US" sz="2200" dirty="0">
              <a:solidFill>
                <a:schemeClr val="bg1"/>
              </a:solidFill>
            </a:endParaRPr>
          </a:p>
          <a:p>
            <a:pPr algn="ctr"/>
            <a:r>
              <a:rPr lang="en-US" sz="2200" b="1" dirty="0">
                <a:solidFill>
                  <a:srgbClr val="FFFF00"/>
                </a:solidFill>
              </a:rPr>
              <a:t>Tonya Osmond, EdD, LPC </a:t>
            </a:r>
          </a:p>
          <a:p>
            <a:pPr algn="ctr"/>
            <a:r>
              <a:rPr lang="en-US" sz="2200" b="1" dirty="0">
                <a:solidFill>
                  <a:srgbClr val="FFFF00"/>
                </a:solidFill>
              </a:rPr>
              <a:t>University Counseling Services</a:t>
            </a:r>
          </a:p>
          <a:p>
            <a:pPr algn="ctr"/>
            <a:endParaRPr lang="en-US" sz="2200" dirty="0">
              <a:solidFill>
                <a:schemeClr val="bg1"/>
              </a:solidFill>
            </a:endParaRPr>
          </a:p>
          <a:p>
            <a:pPr algn="ctr"/>
            <a:r>
              <a:rPr lang="en-US" sz="2200" dirty="0">
                <a:solidFill>
                  <a:schemeClr val="bg1"/>
                </a:solidFill>
              </a:rPr>
              <a:t>Kevin Harris, PhD </a:t>
            </a:r>
          </a:p>
          <a:p>
            <a:pPr algn="ctr"/>
            <a:r>
              <a:rPr lang="en-US" sz="2200" dirty="0">
                <a:solidFill>
                  <a:schemeClr val="bg1"/>
                </a:solidFill>
              </a:rPr>
              <a:t>Diversity, Equity and Inclusion</a:t>
            </a:r>
          </a:p>
          <a:p>
            <a:pPr algn="ctr"/>
            <a:endParaRPr lang="en-US" sz="2200" dirty="0">
              <a:solidFill>
                <a:schemeClr val="bg1"/>
              </a:solidFill>
            </a:endParaRPr>
          </a:p>
          <a:p>
            <a:pPr algn="ctr"/>
            <a:r>
              <a:rPr lang="en-US" sz="2200" dirty="0">
                <a:solidFill>
                  <a:schemeClr val="bg1"/>
                </a:solidFill>
              </a:rPr>
              <a:t>Brandi Daniels, </a:t>
            </a:r>
            <a:r>
              <a:rPr lang="en-US" sz="2200" dirty="0" err="1">
                <a:solidFill>
                  <a:schemeClr val="bg1"/>
                </a:solidFill>
              </a:rPr>
              <a:t>M.Ed</a:t>
            </a:r>
            <a:endParaRPr lang="en-US" sz="2200" dirty="0">
              <a:solidFill>
                <a:schemeClr val="bg1"/>
              </a:solidFill>
            </a:endParaRPr>
          </a:p>
          <a:p>
            <a:pPr algn="ctr"/>
            <a:r>
              <a:rPr lang="en-US" sz="2200" dirty="0">
                <a:solidFill>
                  <a:schemeClr val="bg1"/>
                </a:solidFill>
              </a:rPr>
              <a:t>Division for Academic Success</a:t>
            </a:r>
          </a:p>
          <a:p>
            <a:pPr algn="ctr"/>
            <a:endParaRPr lang="en-US" sz="2200" dirty="0">
              <a:solidFill>
                <a:schemeClr val="bg1"/>
              </a:solidFill>
            </a:endParaRPr>
          </a:p>
          <a:p>
            <a:pPr algn="ctr"/>
            <a:r>
              <a:rPr lang="en-US" sz="2200" dirty="0">
                <a:solidFill>
                  <a:schemeClr val="bg1"/>
                </a:solidFill>
              </a:rPr>
              <a:t>Rocky Carmine </a:t>
            </a:r>
          </a:p>
          <a:p>
            <a:pPr algn="ctr"/>
            <a:r>
              <a:rPr lang="en-US" sz="2200" dirty="0">
                <a:solidFill>
                  <a:schemeClr val="bg1"/>
                </a:solidFill>
              </a:rPr>
              <a:t>Student Conduct and Academic Integrity</a:t>
            </a:r>
          </a:p>
          <a:p>
            <a:pPr algn="ctr"/>
            <a:endParaRPr lang="en-US" sz="2200" dirty="0">
              <a:solidFill>
                <a:schemeClr val="bg1"/>
              </a:solidFill>
            </a:endParaRPr>
          </a:p>
          <a:p>
            <a:pPr algn="ctr"/>
            <a:r>
              <a:rPr lang="en-US" sz="2200" dirty="0">
                <a:solidFill>
                  <a:schemeClr val="bg1"/>
                </a:solidFill>
              </a:rPr>
              <a:t>Mike Grotewiel, PhD</a:t>
            </a:r>
          </a:p>
          <a:p>
            <a:pPr algn="ctr"/>
            <a:endParaRPr lang="en-US" sz="2200" dirty="0">
              <a:solidFill>
                <a:schemeClr val="bg1"/>
              </a:solidFill>
            </a:endParaRPr>
          </a:p>
          <a:p>
            <a:pPr algn="ctr"/>
            <a:r>
              <a:rPr lang="en-US" sz="2200" dirty="0">
                <a:solidFill>
                  <a:schemeClr val="bg1"/>
                </a:solidFill>
              </a:rPr>
              <a:t>Arturo Saavedra, MD, PhD,  MBA</a:t>
            </a:r>
          </a:p>
          <a:p>
            <a:pPr algn="ctr"/>
            <a:r>
              <a:rPr lang="en-US" sz="2200" dirty="0">
                <a:solidFill>
                  <a:schemeClr val="bg1"/>
                </a:solidFill>
              </a:rPr>
              <a:t> Welcome from the SOM Dean</a:t>
            </a:r>
          </a:p>
          <a:p>
            <a:pPr algn="ctr"/>
            <a:endParaRPr lang="en-US" sz="2200" dirty="0">
              <a:solidFill>
                <a:schemeClr val="bg1"/>
              </a:solidFill>
            </a:endParaRPr>
          </a:p>
          <a:p>
            <a:pPr algn="ctr"/>
            <a:r>
              <a:rPr lang="en-US" sz="2200" dirty="0">
                <a:solidFill>
                  <a:schemeClr val="bg1"/>
                </a:solidFill>
              </a:rPr>
              <a:t>Anita Navarro, EdD, moderator</a:t>
            </a:r>
          </a:p>
          <a:p>
            <a:pPr algn="ctr"/>
            <a:r>
              <a:rPr lang="en-US" sz="2200" dirty="0">
                <a:solidFill>
                  <a:schemeClr val="bg1"/>
                </a:solidFill>
              </a:rPr>
              <a:t>Student Panel “What to Expect in Graduate School?”</a:t>
            </a:r>
          </a:p>
        </p:txBody>
      </p:sp>
    </p:spTree>
    <p:extLst>
      <p:ext uri="{BB962C8B-B14F-4D97-AF65-F5344CB8AC3E}">
        <p14:creationId xmlns:p14="http://schemas.microsoft.com/office/powerpoint/2010/main" val="4111360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88"/>
        <p:cNvGrpSpPr/>
        <p:nvPr/>
      </p:nvGrpSpPr>
      <p:grpSpPr>
        <a:xfrm>
          <a:off x="0" y="0"/>
          <a:ext cx="0" cy="0"/>
          <a:chOff x="0" y="0"/>
          <a:chExt cx="0" cy="0"/>
        </a:xfrm>
      </p:grpSpPr>
      <p:sp>
        <p:nvSpPr>
          <p:cNvPr id="89" name="Google Shape;89;p13"/>
          <p:cNvSpPr/>
          <p:nvPr/>
        </p:nvSpPr>
        <p:spPr>
          <a:xfrm>
            <a:off x="2496423" y="690469"/>
            <a:ext cx="171801" cy="54864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0" name="Google Shape;90;p13"/>
          <p:cNvSpPr txBox="1"/>
          <p:nvPr/>
        </p:nvSpPr>
        <p:spPr>
          <a:xfrm>
            <a:off x="3422519" y="2328378"/>
            <a:ext cx="7247835" cy="1846659"/>
          </a:xfrm>
          <a:prstGeom prst="rect">
            <a:avLst/>
          </a:prstGeom>
          <a:noFill/>
          <a:ln>
            <a:noFill/>
          </a:ln>
        </p:spPr>
        <p:txBody>
          <a:bodyPr spcFirstLastPara="1" wrap="square" lIns="0" tIns="0" rIns="0" bIns="0" anchor="t" anchorCtr="0">
            <a:spAutoFit/>
          </a:bodyPr>
          <a:lstStyle/>
          <a:p>
            <a:pPr defTabSz="609630">
              <a:buClr>
                <a:srgbClr val="000000"/>
              </a:buClr>
            </a:pPr>
            <a:r>
              <a:rPr lang="en-US" sz="6000" kern="0" dirty="0">
                <a:solidFill>
                  <a:srgbClr val="020301"/>
                </a:solidFill>
                <a:latin typeface="Arial"/>
                <a:ea typeface="Arial"/>
                <a:cs typeface="Arial"/>
                <a:sym typeface="Arial"/>
              </a:rPr>
              <a:t>University Counseling Services</a:t>
            </a:r>
            <a:endParaRPr sz="6000" kern="0" dirty="0">
              <a:solidFill>
                <a:srgbClr val="000000"/>
              </a:solidFill>
              <a:latin typeface="Arial"/>
              <a:cs typeface="Arial"/>
              <a:sym typeface="Arial"/>
            </a:endParaRPr>
          </a:p>
        </p:txBody>
      </p:sp>
      <p:sp>
        <p:nvSpPr>
          <p:cNvPr id="91" name="Google Shape;91;p13"/>
          <p:cNvSpPr/>
          <p:nvPr/>
        </p:nvSpPr>
        <p:spPr>
          <a:xfrm>
            <a:off x="12001909" y="-155857"/>
            <a:ext cx="378416" cy="7179051"/>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92" name="Google Shape;92;p13"/>
          <p:cNvSpPr txBox="1"/>
          <p:nvPr/>
        </p:nvSpPr>
        <p:spPr>
          <a:xfrm>
            <a:off x="3422519" y="704850"/>
            <a:ext cx="6642679" cy="947952"/>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2800" kern="0">
                <a:solidFill>
                  <a:srgbClr val="020301"/>
                </a:solidFill>
                <a:latin typeface="Arial"/>
                <a:ea typeface="Arial"/>
                <a:cs typeface="Arial"/>
                <a:sym typeface="Arial"/>
              </a:rPr>
              <a:t>VIRGINIA COMMONWEALTH UNIVERSITY</a:t>
            </a:r>
            <a:endParaRPr sz="933" kern="0">
              <a:solidFill>
                <a:srgbClr val="000000"/>
              </a:solidFill>
              <a:latin typeface="Arial"/>
              <a:cs typeface="Arial"/>
              <a:sym typeface="Arial"/>
            </a:endParaRPr>
          </a:p>
        </p:txBody>
      </p:sp>
      <p:pic>
        <p:nvPicPr>
          <p:cNvPr id="93" name="Google Shape;93;p13"/>
          <p:cNvPicPr preferRelativeResize="0"/>
          <p:nvPr/>
        </p:nvPicPr>
        <p:blipFill rotWithShape="1">
          <a:blip r:embed="rId3">
            <a:alphaModFix/>
          </a:blip>
          <a:srcRect/>
          <a:stretch/>
        </p:blipFill>
        <p:spPr>
          <a:xfrm>
            <a:off x="7764134" y="5813011"/>
            <a:ext cx="4075913" cy="718379"/>
          </a:xfrm>
          <a:prstGeom prst="rect">
            <a:avLst/>
          </a:prstGeom>
          <a:noFill/>
          <a:ln>
            <a:noFill/>
          </a:ln>
        </p:spPr>
      </p:pic>
      <p:sp>
        <p:nvSpPr>
          <p:cNvPr id="2" name="TextBox 1">
            <a:extLst>
              <a:ext uri="{FF2B5EF4-FFF2-40B4-BE49-F238E27FC236}">
                <a16:creationId xmlns:a16="http://schemas.microsoft.com/office/drawing/2014/main" id="{8E50159A-8179-442B-93E8-162EE769A55E}"/>
              </a:ext>
            </a:extLst>
          </p:cNvPr>
          <p:cNvSpPr txBox="1"/>
          <p:nvPr/>
        </p:nvSpPr>
        <p:spPr>
          <a:xfrm>
            <a:off x="3422519" y="5783818"/>
            <a:ext cx="3141567" cy="707886"/>
          </a:xfrm>
          <a:prstGeom prst="rect">
            <a:avLst/>
          </a:prstGeom>
          <a:noFill/>
        </p:spPr>
        <p:txBody>
          <a:bodyPr wrap="square" rtlCol="0">
            <a:spAutoFit/>
          </a:bodyPr>
          <a:lstStyle/>
          <a:p>
            <a:pPr defTabSz="609630">
              <a:buClr>
                <a:srgbClr val="000000"/>
              </a:buClr>
            </a:pPr>
            <a:r>
              <a:rPr lang="en-US" sz="2000" kern="0" dirty="0">
                <a:solidFill>
                  <a:srgbClr val="000000"/>
                </a:solidFill>
                <a:latin typeface="Arial"/>
                <a:cs typeface="Arial"/>
                <a:sym typeface="Arial"/>
              </a:rPr>
              <a:t>Tonya Osmond, EdD, LPC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Shape 109"/>
        <p:cNvGrpSpPr/>
        <p:nvPr/>
      </p:nvGrpSpPr>
      <p:grpSpPr>
        <a:xfrm>
          <a:off x="0" y="0"/>
          <a:ext cx="0" cy="0"/>
          <a:chOff x="0" y="0"/>
          <a:chExt cx="0" cy="0"/>
        </a:xfrm>
      </p:grpSpPr>
      <p:pic>
        <p:nvPicPr>
          <p:cNvPr id="114" name="Google Shape;114;p15" descr="University Student Commons"/>
          <p:cNvPicPr preferRelativeResize="0"/>
          <p:nvPr/>
        </p:nvPicPr>
        <p:blipFill rotWithShape="1">
          <a:blip r:embed="rId3">
            <a:alphaModFix/>
          </a:blip>
          <a:srcRect/>
          <a:stretch/>
        </p:blipFill>
        <p:spPr>
          <a:xfrm>
            <a:off x="1018108" y="3309422"/>
            <a:ext cx="4617474" cy="2425549"/>
          </a:xfrm>
          <a:prstGeom prst="rect">
            <a:avLst/>
          </a:prstGeom>
          <a:noFill/>
          <a:ln>
            <a:noFill/>
          </a:ln>
        </p:spPr>
      </p:pic>
      <p:pic>
        <p:nvPicPr>
          <p:cNvPr id="115" name="Google Shape;115;p15"/>
          <p:cNvPicPr preferRelativeResize="0"/>
          <p:nvPr/>
        </p:nvPicPr>
        <p:blipFill rotWithShape="1">
          <a:blip r:embed="rId4">
            <a:alphaModFix/>
          </a:blip>
          <a:srcRect/>
          <a:stretch/>
        </p:blipFill>
        <p:spPr>
          <a:xfrm>
            <a:off x="6415491" y="3309422"/>
            <a:ext cx="4673600" cy="3339449"/>
          </a:xfrm>
          <a:prstGeom prst="rect">
            <a:avLst/>
          </a:prstGeom>
          <a:noFill/>
          <a:ln>
            <a:noFill/>
          </a:ln>
        </p:spPr>
      </p:pic>
      <p:sp>
        <p:nvSpPr>
          <p:cNvPr id="116" name="Google Shape;116;p15"/>
          <p:cNvSpPr/>
          <p:nvPr/>
        </p:nvSpPr>
        <p:spPr>
          <a:xfrm>
            <a:off x="762000" y="483720"/>
            <a:ext cx="6248400" cy="677109"/>
          </a:xfrm>
          <a:prstGeom prst="rect">
            <a:avLst/>
          </a:prstGeom>
          <a:noFill/>
          <a:ln>
            <a:noFill/>
          </a:ln>
        </p:spPr>
        <p:txBody>
          <a:bodyPr spcFirstLastPara="1" wrap="square" lIns="60950" tIns="30467" rIns="60950" bIns="30467" anchor="t" anchorCtr="0">
            <a:noAutofit/>
          </a:bodyPr>
          <a:lstStyle/>
          <a:p>
            <a:pPr defTabSz="609630">
              <a:buClr>
                <a:srgbClr val="000000"/>
              </a:buClr>
            </a:pPr>
            <a:r>
              <a:rPr lang="en-US" sz="4000" b="1" kern="0">
                <a:solidFill>
                  <a:srgbClr val="FFFF00"/>
                </a:solidFill>
                <a:latin typeface="Arial"/>
                <a:ea typeface="Arial"/>
                <a:cs typeface="Arial"/>
                <a:sym typeface="Arial"/>
              </a:rPr>
              <a:t>Where are our offices?</a:t>
            </a:r>
            <a:endParaRPr sz="4000" kern="0">
              <a:solidFill>
                <a:srgbClr val="000000"/>
              </a:solidFill>
              <a:latin typeface="Arial"/>
              <a:ea typeface="Arial"/>
              <a:cs typeface="Arial"/>
              <a:sym typeface="Arial"/>
            </a:endParaRPr>
          </a:p>
        </p:txBody>
      </p:sp>
      <p:sp>
        <p:nvSpPr>
          <p:cNvPr id="117" name="Google Shape;117;p15"/>
          <p:cNvSpPr/>
          <p:nvPr/>
        </p:nvSpPr>
        <p:spPr>
          <a:xfrm>
            <a:off x="914400" y="1454258"/>
            <a:ext cx="4299857" cy="1497846"/>
          </a:xfrm>
          <a:prstGeom prst="rect">
            <a:avLst/>
          </a:prstGeom>
          <a:noFill/>
          <a:ln>
            <a:noFill/>
          </a:ln>
        </p:spPr>
        <p:txBody>
          <a:bodyPr spcFirstLastPara="1" wrap="square" lIns="60950" tIns="30467" rIns="60950" bIns="30467" anchor="t" anchorCtr="0">
            <a:noAutofit/>
          </a:bodyPr>
          <a:lstStyle/>
          <a:p>
            <a:pPr defTabSz="609630">
              <a:buClr>
                <a:srgbClr val="000000"/>
              </a:buClr>
            </a:pPr>
            <a:r>
              <a:rPr lang="en-US" sz="1867" b="1" kern="0" dirty="0">
                <a:solidFill>
                  <a:srgbClr val="FFFF00"/>
                </a:solidFill>
                <a:latin typeface="Arial"/>
                <a:ea typeface="Arial"/>
                <a:cs typeface="Arial"/>
                <a:sym typeface="Arial"/>
              </a:rPr>
              <a:t>Monroe Park Campus </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Student Commons – Room 238</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907 Floyd Ave.</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804-828-6200</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M - F 8:00am – 5:00pm </a:t>
            </a:r>
            <a:endParaRPr sz="1867" kern="0" dirty="0">
              <a:solidFill>
                <a:srgbClr val="FFFF00"/>
              </a:solidFill>
              <a:latin typeface="Arial"/>
              <a:ea typeface="Arial"/>
              <a:cs typeface="Arial"/>
              <a:sym typeface="Arial"/>
            </a:endParaRPr>
          </a:p>
        </p:txBody>
      </p:sp>
      <p:sp>
        <p:nvSpPr>
          <p:cNvPr id="118" name="Google Shape;118;p15"/>
          <p:cNvSpPr/>
          <p:nvPr/>
        </p:nvSpPr>
        <p:spPr>
          <a:xfrm>
            <a:off x="6415491" y="1373992"/>
            <a:ext cx="5345379" cy="1497800"/>
          </a:xfrm>
          <a:prstGeom prst="rect">
            <a:avLst/>
          </a:prstGeom>
          <a:noFill/>
          <a:ln>
            <a:noFill/>
          </a:ln>
        </p:spPr>
        <p:txBody>
          <a:bodyPr spcFirstLastPara="1" wrap="square" lIns="60950" tIns="30467" rIns="60950" bIns="30467" anchor="t" anchorCtr="0">
            <a:noAutofit/>
          </a:bodyPr>
          <a:lstStyle/>
          <a:p>
            <a:pPr defTabSz="609630">
              <a:buClr>
                <a:srgbClr val="000000"/>
              </a:buClr>
            </a:pPr>
            <a:r>
              <a:rPr lang="en-US" sz="1867" b="1" kern="0" dirty="0">
                <a:solidFill>
                  <a:srgbClr val="FFFF00"/>
                </a:solidFill>
                <a:latin typeface="Arial"/>
                <a:ea typeface="Arial"/>
                <a:cs typeface="Arial"/>
                <a:sym typeface="Arial"/>
              </a:rPr>
              <a:t>MCV Campus</a:t>
            </a:r>
            <a:endParaRPr sz="1867" kern="0" dirty="0">
              <a:solidFill>
                <a:srgbClr val="FFFF00"/>
              </a:solidFill>
              <a:latin typeface="Arial"/>
              <a:ea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VMI Building, 4</a:t>
            </a:r>
            <a:r>
              <a:rPr lang="en-US" sz="1867" kern="0" baseline="30000" dirty="0">
                <a:solidFill>
                  <a:srgbClr val="FFFF00"/>
                </a:solidFill>
                <a:latin typeface="Arial"/>
                <a:ea typeface="Arial"/>
                <a:cs typeface="Arial"/>
                <a:sym typeface="Arial"/>
              </a:rPr>
              <a:t>th</a:t>
            </a:r>
            <a:r>
              <a:rPr lang="en-US" sz="1867" kern="0" dirty="0">
                <a:solidFill>
                  <a:srgbClr val="FFFF00"/>
                </a:solidFill>
                <a:latin typeface="Arial"/>
                <a:ea typeface="Arial"/>
                <a:cs typeface="Arial"/>
                <a:sym typeface="Arial"/>
              </a:rPr>
              <a:t> floor – Room 412</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1008 E. Marshall St.</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cs typeface="Arial"/>
                <a:sym typeface="Arial"/>
              </a:rPr>
              <a:t>804-828-6200</a:t>
            </a:r>
            <a:endParaRPr lang="en-US" sz="1867"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ea typeface="Arial"/>
                <a:cs typeface="Arial"/>
                <a:sym typeface="Arial"/>
              </a:rPr>
              <a:t>M &amp; T 11:30am – 8:00pm  |  </a:t>
            </a:r>
            <a:r>
              <a:rPr lang="en-US" sz="1867" kern="0" dirty="0">
                <a:solidFill>
                  <a:srgbClr val="FFFF00"/>
                </a:solidFill>
                <a:latin typeface="Arial"/>
                <a:cs typeface="Arial"/>
                <a:sym typeface="Arial"/>
              </a:rPr>
              <a:t>W 11:30am-5:00pm</a:t>
            </a:r>
            <a:r>
              <a:rPr lang="en-US" sz="1867" kern="0" dirty="0">
                <a:solidFill>
                  <a:srgbClr val="FFFF00"/>
                </a:solidFill>
                <a:latin typeface="Arial"/>
                <a:ea typeface="Arial"/>
                <a:cs typeface="Arial"/>
                <a:sym typeface="Arial"/>
              </a:rPr>
              <a:t> </a:t>
            </a:r>
            <a:endParaRPr sz="933" kern="0" dirty="0">
              <a:solidFill>
                <a:srgbClr val="000000"/>
              </a:solidFill>
              <a:latin typeface="Arial"/>
              <a:cs typeface="Arial"/>
              <a:sym typeface="Arial"/>
            </a:endParaRPr>
          </a:p>
          <a:p>
            <a:pPr defTabSz="609630">
              <a:buClr>
                <a:srgbClr val="000000"/>
              </a:buClr>
            </a:pPr>
            <a:r>
              <a:rPr lang="en-US" sz="1867" kern="0" dirty="0">
                <a:solidFill>
                  <a:srgbClr val="FFFF00"/>
                </a:solidFill>
                <a:latin typeface="Arial"/>
                <a:cs typeface="Arial"/>
                <a:sym typeface="Arial"/>
              </a:rPr>
              <a:t>Th</a:t>
            </a:r>
            <a:r>
              <a:rPr lang="en-US" sz="1867" kern="0" dirty="0">
                <a:solidFill>
                  <a:srgbClr val="FFFF00"/>
                </a:solidFill>
                <a:latin typeface="Arial"/>
                <a:ea typeface="Arial"/>
                <a:cs typeface="Arial"/>
                <a:sym typeface="Arial"/>
              </a:rPr>
              <a:t> - F 8:00am – 5:00pm </a:t>
            </a:r>
            <a:endParaRPr sz="933" kern="0" dirty="0">
              <a:solidFill>
                <a:srgbClr val="000000"/>
              </a:solidFill>
              <a:latin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122"/>
        <p:cNvGrpSpPr/>
        <p:nvPr/>
      </p:nvGrpSpPr>
      <p:grpSpPr>
        <a:xfrm>
          <a:off x="0" y="0"/>
          <a:ext cx="0" cy="0"/>
          <a:chOff x="0" y="0"/>
          <a:chExt cx="0" cy="0"/>
        </a:xfrm>
      </p:grpSpPr>
      <p:grpSp>
        <p:nvGrpSpPr>
          <p:cNvPr id="123" name="Google Shape;123;p16"/>
          <p:cNvGrpSpPr/>
          <p:nvPr/>
        </p:nvGrpSpPr>
        <p:grpSpPr>
          <a:xfrm>
            <a:off x="1466491" y="1463545"/>
            <a:ext cx="8703669" cy="2065262"/>
            <a:chOff x="0" y="57150"/>
            <a:chExt cx="17407339" cy="4130524"/>
          </a:xfrm>
        </p:grpSpPr>
        <p:sp>
          <p:nvSpPr>
            <p:cNvPr id="124" name="Google Shape;124;p16"/>
            <p:cNvSpPr txBox="1"/>
            <p:nvPr/>
          </p:nvSpPr>
          <p:spPr>
            <a:xfrm>
              <a:off x="0" y="57150"/>
              <a:ext cx="17407339" cy="1444628"/>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4267" kern="0" dirty="0">
                  <a:solidFill>
                    <a:srgbClr val="020301"/>
                  </a:solidFill>
                  <a:latin typeface="Arial"/>
                  <a:cs typeface="Arial"/>
                  <a:sym typeface="Arial"/>
                </a:rPr>
                <a:t>UCS Basics</a:t>
              </a:r>
              <a:endParaRPr sz="933" kern="0" dirty="0">
                <a:solidFill>
                  <a:srgbClr val="000000"/>
                </a:solidFill>
                <a:latin typeface="Arial"/>
                <a:cs typeface="Arial"/>
                <a:sym typeface="Arial"/>
              </a:endParaRPr>
            </a:p>
          </p:txBody>
        </p:sp>
        <p:sp>
          <p:nvSpPr>
            <p:cNvPr id="125" name="Google Shape;125;p16"/>
            <p:cNvSpPr txBox="1"/>
            <p:nvPr/>
          </p:nvSpPr>
          <p:spPr>
            <a:xfrm>
              <a:off x="0" y="3282810"/>
              <a:ext cx="10513801" cy="904864"/>
            </a:xfrm>
            <a:prstGeom prst="rect">
              <a:avLst/>
            </a:prstGeom>
            <a:noFill/>
            <a:ln>
              <a:noFill/>
            </a:ln>
          </p:spPr>
          <p:txBody>
            <a:bodyPr spcFirstLastPara="1" wrap="square" lIns="0" tIns="0" rIns="0" bIns="0" anchor="t" anchorCtr="0">
              <a:spAutoFit/>
            </a:bodyPr>
            <a:lstStyle/>
            <a:p>
              <a:pPr defTabSz="609630">
                <a:lnSpc>
                  <a:spcPct val="244944"/>
                </a:lnSpc>
                <a:buClr>
                  <a:srgbClr val="000000"/>
                </a:buClr>
              </a:pPr>
              <a:endParaRPr sz="1200" kern="0">
                <a:solidFill>
                  <a:srgbClr val="000000"/>
                </a:solidFill>
                <a:latin typeface="Calibri"/>
                <a:ea typeface="Calibri"/>
                <a:cs typeface="Calibri"/>
                <a:sym typeface="Calibri"/>
              </a:endParaRPr>
            </a:p>
          </p:txBody>
        </p:sp>
      </p:grpSp>
      <p:sp>
        <p:nvSpPr>
          <p:cNvPr id="126" name="Google Shape;126;p16"/>
          <p:cNvSpPr/>
          <p:nvPr/>
        </p:nvSpPr>
        <p:spPr>
          <a:xfrm>
            <a:off x="12001909" y="-155857"/>
            <a:ext cx="378400" cy="7179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7" name="Google Shape;127;p16"/>
          <p:cNvSpPr/>
          <p:nvPr/>
        </p:nvSpPr>
        <p:spPr>
          <a:xfrm>
            <a:off x="685800" y="657987"/>
            <a:ext cx="140000" cy="5542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8" name="Google Shape;128;p16"/>
          <p:cNvSpPr txBox="1"/>
          <p:nvPr/>
        </p:nvSpPr>
        <p:spPr>
          <a:xfrm>
            <a:off x="1181509" y="2370820"/>
            <a:ext cx="10820400" cy="2240806"/>
          </a:xfrm>
          <a:prstGeom prst="rect">
            <a:avLst/>
          </a:prstGeom>
          <a:noFill/>
          <a:ln>
            <a:noFill/>
          </a:ln>
        </p:spPr>
        <p:txBody>
          <a:bodyPr spcFirstLastPara="1" wrap="square" lIns="0" tIns="0" rIns="0" bIns="0" anchor="t" anchorCtr="0">
            <a:spAutoFit/>
          </a:bodyPr>
          <a:lstStyle/>
          <a:p>
            <a:pPr marL="572375" lvl="1" indent="-286188" defTabSz="609630">
              <a:lnSpc>
                <a:spcPct val="140000"/>
              </a:lnSpc>
              <a:buClr>
                <a:srgbClr val="000000"/>
              </a:buClr>
              <a:buSzPts val="5200"/>
              <a:buFont typeface="Arial"/>
              <a:buChar char="•"/>
            </a:pPr>
            <a:r>
              <a:rPr lang="en-US" sz="3467" kern="0" dirty="0">
                <a:solidFill>
                  <a:srgbClr val="000000"/>
                </a:solidFill>
                <a:latin typeface="Arial"/>
                <a:ea typeface="Arial"/>
                <a:cs typeface="Arial"/>
                <a:sym typeface="Arial"/>
              </a:rPr>
              <a:t>UCS Services are available to enrolled VCU students, and are free of charge</a:t>
            </a:r>
            <a:endParaRPr sz="933" kern="0" dirty="0">
              <a:solidFill>
                <a:srgbClr val="000000"/>
              </a:solidFill>
              <a:latin typeface="Arial"/>
              <a:cs typeface="Arial"/>
              <a:sym typeface="Arial"/>
            </a:endParaRPr>
          </a:p>
          <a:p>
            <a:pPr marL="286188" lvl="1" defTabSz="609630">
              <a:lnSpc>
                <a:spcPct val="140000"/>
              </a:lnSpc>
              <a:buClr>
                <a:srgbClr val="000000"/>
              </a:buClr>
            </a:pPr>
            <a:endParaRPr sz="3467" kern="0" dirty="0">
              <a:solidFill>
                <a:srgbClr val="000000"/>
              </a:solidFill>
              <a:latin typeface="Open Sans"/>
              <a:ea typeface="Open Sans"/>
              <a:cs typeface="Open Sans"/>
              <a:sym typeface="Open Sans"/>
            </a:endParaRPr>
          </a:p>
        </p:txBody>
      </p:sp>
      <p:sp>
        <p:nvSpPr>
          <p:cNvPr id="129" name="Google Shape;129;p16"/>
          <p:cNvSpPr txBox="1"/>
          <p:nvPr/>
        </p:nvSpPr>
        <p:spPr>
          <a:xfrm>
            <a:off x="1181509" y="3776248"/>
            <a:ext cx="10406600" cy="1493870"/>
          </a:xfrm>
          <a:prstGeom prst="rect">
            <a:avLst/>
          </a:prstGeom>
          <a:noFill/>
          <a:ln>
            <a:noFill/>
          </a:ln>
        </p:spPr>
        <p:txBody>
          <a:bodyPr spcFirstLastPara="1" wrap="square" lIns="0" tIns="0" rIns="0" bIns="0" anchor="t" anchorCtr="0">
            <a:spAutoFit/>
          </a:bodyPr>
          <a:lstStyle/>
          <a:p>
            <a:pPr marL="572375" lvl="1" indent="-286188" defTabSz="609630">
              <a:lnSpc>
                <a:spcPct val="140000"/>
              </a:lnSpc>
              <a:buClr>
                <a:srgbClr val="000000"/>
              </a:buClr>
              <a:buSzPts val="5200"/>
              <a:buFont typeface="Arial"/>
              <a:buChar char="•"/>
            </a:pPr>
            <a:r>
              <a:rPr lang="en-US" sz="3467" kern="0" dirty="0">
                <a:solidFill>
                  <a:srgbClr val="000000"/>
                </a:solidFill>
                <a:latin typeface="Arial"/>
                <a:ea typeface="Arial"/>
                <a:cs typeface="Arial"/>
                <a:sym typeface="Arial"/>
              </a:rPr>
              <a:t>Information disclosed in clinical sessions is confidential</a:t>
            </a:r>
            <a:endParaRPr sz="933" kern="0" dirty="0">
              <a:solidFill>
                <a:srgbClr val="000000"/>
              </a:solidFill>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Shape 155"/>
        <p:cNvGrpSpPr/>
        <p:nvPr/>
      </p:nvGrpSpPr>
      <p:grpSpPr>
        <a:xfrm>
          <a:off x="0" y="0"/>
          <a:ext cx="0" cy="0"/>
          <a:chOff x="0" y="0"/>
          <a:chExt cx="0" cy="0"/>
        </a:xfrm>
      </p:grpSpPr>
      <p:sp>
        <p:nvSpPr>
          <p:cNvPr id="156" name="Google Shape;156;p19"/>
          <p:cNvSpPr/>
          <p:nvPr/>
        </p:nvSpPr>
        <p:spPr>
          <a:xfrm>
            <a:off x="6299200" y="690469"/>
            <a:ext cx="140014" cy="5486400"/>
          </a:xfrm>
          <a:prstGeom prst="rect">
            <a:avLst/>
          </a:prstGeom>
          <a:solidFill>
            <a:srgbClr val="F3F5F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57" name="Google Shape;157;p19"/>
          <p:cNvSpPr txBox="1"/>
          <p:nvPr/>
        </p:nvSpPr>
        <p:spPr>
          <a:xfrm>
            <a:off x="1613408" y="2283999"/>
            <a:ext cx="3634753" cy="1444434"/>
          </a:xfrm>
          <a:prstGeom prst="rect">
            <a:avLst/>
          </a:prstGeom>
          <a:noFill/>
          <a:ln>
            <a:noFill/>
          </a:ln>
        </p:spPr>
        <p:txBody>
          <a:bodyPr spcFirstLastPara="1" wrap="square" lIns="0" tIns="0" rIns="0" bIns="0" anchor="t" anchorCtr="0">
            <a:spAutoFit/>
          </a:bodyPr>
          <a:lstStyle/>
          <a:p>
            <a:pPr defTabSz="609630">
              <a:lnSpc>
                <a:spcPct val="109984"/>
              </a:lnSpc>
              <a:buClr>
                <a:srgbClr val="000000"/>
              </a:buClr>
            </a:pPr>
            <a:r>
              <a:rPr lang="en-US" sz="4267" kern="0">
                <a:solidFill>
                  <a:srgbClr val="FFDB15"/>
                </a:solidFill>
                <a:latin typeface="Arial"/>
                <a:ea typeface="Arial"/>
                <a:cs typeface="Arial"/>
                <a:sym typeface="Arial"/>
              </a:rPr>
              <a:t>AVAILABLE</a:t>
            </a:r>
            <a:endParaRPr sz="933" kern="0">
              <a:solidFill>
                <a:srgbClr val="000000"/>
              </a:solidFill>
              <a:latin typeface="Arial"/>
              <a:cs typeface="Arial"/>
              <a:sym typeface="Arial"/>
            </a:endParaRPr>
          </a:p>
          <a:p>
            <a:pPr defTabSz="609630">
              <a:lnSpc>
                <a:spcPct val="110017"/>
              </a:lnSpc>
              <a:buClr>
                <a:srgbClr val="000000"/>
              </a:buClr>
            </a:pPr>
            <a:r>
              <a:rPr lang="en-US" sz="4266" kern="0">
                <a:solidFill>
                  <a:srgbClr val="FFDB15"/>
                </a:solidFill>
                <a:latin typeface="Arial"/>
                <a:ea typeface="Arial"/>
                <a:cs typeface="Arial"/>
                <a:sym typeface="Arial"/>
              </a:rPr>
              <a:t>SERVICES</a:t>
            </a:r>
            <a:endParaRPr sz="933" kern="0">
              <a:solidFill>
                <a:srgbClr val="000000"/>
              </a:solidFill>
              <a:latin typeface="Arial"/>
              <a:cs typeface="Arial"/>
              <a:sym typeface="Arial"/>
            </a:endParaRPr>
          </a:p>
        </p:txBody>
      </p:sp>
      <p:sp>
        <p:nvSpPr>
          <p:cNvPr id="158" name="Google Shape;158;p19"/>
          <p:cNvSpPr txBox="1"/>
          <p:nvPr/>
        </p:nvSpPr>
        <p:spPr>
          <a:xfrm>
            <a:off x="6728089" y="284069"/>
            <a:ext cx="4985000" cy="6950108"/>
          </a:xfrm>
          <a:prstGeom prst="rect">
            <a:avLst/>
          </a:prstGeom>
          <a:noFill/>
          <a:ln>
            <a:noFill/>
          </a:ln>
        </p:spPr>
        <p:txBody>
          <a:bodyPr spcFirstLastPara="1" wrap="square" lIns="0" tIns="0" rIns="0" bIns="0" anchor="t" anchorCtr="0">
            <a:spAutoFit/>
          </a:bodyPr>
          <a:lstStyle/>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Individual Therapy</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Group Therapy</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Relationship Therapy</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Identity-based Support Groups</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Skills Groups</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Case Management </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Advocacy</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Rams in Recovery</a:t>
            </a:r>
            <a:endParaRPr sz="933" kern="0">
              <a:solidFill>
                <a:srgbClr val="000000"/>
              </a:solidFill>
              <a:latin typeface="Arial"/>
              <a:cs typeface="Arial"/>
              <a:sym typeface="Arial"/>
            </a:endParaRPr>
          </a:p>
          <a:p>
            <a:pPr marL="495623" lvl="1" indent="-247811" defTabSz="609630">
              <a:lnSpc>
                <a:spcPct val="140004"/>
              </a:lnSpc>
              <a:buClr>
                <a:srgbClr val="FFDB15"/>
              </a:buClr>
              <a:buSzPts val="4502"/>
              <a:buFont typeface="Arial"/>
              <a:buChar char="•"/>
            </a:pPr>
            <a:r>
              <a:rPr lang="en-US" sz="3001" kern="0">
                <a:solidFill>
                  <a:srgbClr val="FFDB15"/>
                </a:solidFill>
                <a:latin typeface="Arial"/>
                <a:ea typeface="Arial"/>
                <a:cs typeface="Arial"/>
                <a:sym typeface="Arial"/>
              </a:rPr>
              <a:t>24/7/365 Crisis Services</a:t>
            </a:r>
            <a:endParaRPr sz="933" kern="0">
              <a:solidFill>
                <a:srgbClr val="000000"/>
              </a:solidFill>
              <a:latin typeface="Arial"/>
              <a:cs typeface="Arial"/>
              <a:sym typeface="Arial"/>
            </a:endParaRPr>
          </a:p>
          <a:p>
            <a:pPr defTabSz="609630">
              <a:lnSpc>
                <a:spcPct val="104997"/>
              </a:lnSpc>
              <a:buClr>
                <a:srgbClr val="000000"/>
              </a:buClr>
            </a:pPr>
            <a:endParaRPr sz="3001" kern="0">
              <a:solidFill>
                <a:srgbClr val="FFDB15"/>
              </a:solidFill>
              <a:latin typeface="Arial"/>
              <a:ea typeface="Arial"/>
              <a:cs typeface="Arial"/>
              <a:sym typeface="Arial"/>
            </a:endParaRPr>
          </a:p>
        </p:txBody>
      </p:sp>
      <p:sp>
        <p:nvSpPr>
          <p:cNvPr id="159" name="Google Shape;159;p19"/>
          <p:cNvSpPr/>
          <p:nvPr/>
        </p:nvSpPr>
        <p:spPr>
          <a:xfrm>
            <a:off x="12001909" y="-155857"/>
            <a:ext cx="378416" cy="7179051"/>
          </a:xfrm>
          <a:prstGeom prst="rect">
            <a:avLst/>
          </a:prstGeom>
          <a:solidFill>
            <a:srgbClr val="F3F5F9"/>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60" name="Google Shape;160;p19"/>
          <p:cNvSpPr txBox="1"/>
          <p:nvPr/>
        </p:nvSpPr>
        <p:spPr>
          <a:xfrm>
            <a:off x="1066800" y="3886200"/>
            <a:ext cx="3634753" cy="1108162"/>
          </a:xfrm>
          <a:prstGeom prst="rect">
            <a:avLst/>
          </a:prstGeom>
          <a:noFill/>
          <a:ln>
            <a:noFill/>
          </a:ln>
        </p:spPr>
        <p:txBody>
          <a:bodyPr spcFirstLastPara="1" wrap="square" lIns="60950" tIns="30467" rIns="60950" bIns="30467" anchor="t" anchorCtr="0">
            <a:spAutoFit/>
          </a:bodyPr>
          <a:lstStyle/>
          <a:p>
            <a:pPr algn="ctr" defTabSz="609630">
              <a:buClr>
                <a:srgbClr val="000000"/>
              </a:buClr>
            </a:pPr>
            <a:r>
              <a:rPr lang="en-US" sz="2267" i="1" kern="0">
                <a:solidFill>
                  <a:srgbClr val="FFFF00"/>
                </a:solidFill>
                <a:latin typeface="Arial"/>
                <a:ea typeface="Arial"/>
                <a:cs typeface="Arial"/>
                <a:sym typeface="Arial"/>
              </a:rPr>
              <a:t>Services will be offered both in-person and via Zoom. </a:t>
            </a:r>
            <a:endParaRPr sz="933" kern="0">
              <a:solidFill>
                <a:srgbClr val="000000"/>
              </a:solidFill>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3D39E-3641-E748-A96D-02448AB4CCBC}"/>
              </a:ext>
            </a:extLst>
          </p:cNvPr>
          <p:cNvPicPr>
            <a:picLocks noChangeAspect="1"/>
          </p:cNvPicPr>
          <p:nvPr/>
        </p:nvPicPr>
        <p:blipFill>
          <a:blip r:embed="rId2"/>
          <a:stretch>
            <a:fillRect/>
          </a:stretch>
        </p:blipFill>
        <p:spPr>
          <a:xfrm>
            <a:off x="9525" y="0"/>
            <a:ext cx="12172950" cy="6858000"/>
          </a:xfrm>
          <a:prstGeom prst="rect">
            <a:avLst/>
          </a:prstGeom>
        </p:spPr>
      </p:pic>
      <p:sp>
        <p:nvSpPr>
          <p:cNvPr id="4" name="TextBox 3">
            <a:extLst>
              <a:ext uri="{FF2B5EF4-FFF2-40B4-BE49-F238E27FC236}">
                <a16:creationId xmlns:a16="http://schemas.microsoft.com/office/drawing/2014/main" id="{D8071490-8C2F-A941-BD78-F899FD1B1A54}"/>
              </a:ext>
            </a:extLst>
          </p:cNvPr>
          <p:cNvSpPr txBox="1"/>
          <p:nvPr/>
        </p:nvSpPr>
        <p:spPr>
          <a:xfrm>
            <a:off x="1131123" y="2122712"/>
            <a:ext cx="5435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ADVANCED DEGREE ORIENTATION</a:t>
            </a:r>
          </a:p>
        </p:txBody>
      </p:sp>
      <p:sp>
        <p:nvSpPr>
          <p:cNvPr id="5" name="TextBox 4">
            <a:extLst>
              <a:ext uri="{FF2B5EF4-FFF2-40B4-BE49-F238E27FC236}">
                <a16:creationId xmlns:a16="http://schemas.microsoft.com/office/drawing/2014/main" id="{F3D2BFAC-B286-854C-95D2-58E5DA10085F}"/>
              </a:ext>
            </a:extLst>
          </p:cNvPr>
          <p:cNvSpPr txBox="1"/>
          <p:nvPr/>
        </p:nvSpPr>
        <p:spPr>
          <a:xfrm>
            <a:off x="1110341" y="4044049"/>
            <a:ext cx="9829799"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Associate Dean for Graduate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School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Virginia Commonwealth University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August 17, 2023</a:t>
            </a:r>
          </a:p>
        </p:txBody>
      </p:sp>
      <p:pic>
        <p:nvPicPr>
          <p:cNvPr id="8" name="Picture 7">
            <a:extLst>
              <a:ext uri="{FF2B5EF4-FFF2-40B4-BE49-F238E27FC236}">
                <a16:creationId xmlns:a16="http://schemas.microsoft.com/office/drawing/2014/main" id="{38591CF5-4584-41C6-8C0A-8274FDD36026}"/>
              </a:ext>
            </a:extLst>
          </p:cNvPr>
          <p:cNvPicPr>
            <a:picLocks noChangeAspect="1"/>
          </p:cNvPicPr>
          <p:nvPr/>
        </p:nvPicPr>
        <p:blipFill>
          <a:blip r:embed="rId3"/>
          <a:stretch>
            <a:fillRect/>
          </a:stretch>
        </p:blipFill>
        <p:spPr>
          <a:xfrm>
            <a:off x="498539" y="382050"/>
            <a:ext cx="4391514" cy="613574"/>
          </a:xfrm>
          <a:prstGeom prst="rect">
            <a:avLst/>
          </a:prstGeom>
        </p:spPr>
      </p:pic>
    </p:spTree>
    <p:extLst>
      <p:ext uri="{BB962C8B-B14F-4D97-AF65-F5344CB8AC3E}">
        <p14:creationId xmlns:p14="http://schemas.microsoft.com/office/powerpoint/2010/main" val="660339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122"/>
        <p:cNvGrpSpPr/>
        <p:nvPr/>
      </p:nvGrpSpPr>
      <p:grpSpPr>
        <a:xfrm>
          <a:off x="0" y="0"/>
          <a:ext cx="0" cy="0"/>
          <a:chOff x="0" y="0"/>
          <a:chExt cx="0" cy="0"/>
        </a:xfrm>
      </p:grpSpPr>
      <p:grpSp>
        <p:nvGrpSpPr>
          <p:cNvPr id="123" name="Google Shape;123;p16"/>
          <p:cNvGrpSpPr/>
          <p:nvPr/>
        </p:nvGrpSpPr>
        <p:grpSpPr>
          <a:xfrm>
            <a:off x="1466491" y="1463545"/>
            <a:ext cx="8795109" cy="2065262"/>
            <a:chOff x="0" y="57150"/>
            <a:chExt cx="17590219" cy="4130524"/>
          </a:xfrm>
        </p:grpSpPr>
        <p:sp>
          <p:nvSpPr>
            <p:cNvPr id="124" name="Google Shape;124;p16"/>
            <p:cNvSpPr txBox="1"/>
            <p:nvPr/>
          </p:nvSpPr>
          <p:spPr>
            <a:xfrm>
              <a:off x="0" y="57150"/>
              <a:ext cx="17590219" cy="1444628"/>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4267" kern="0" dirty="0">
                  <a:solidFill>
                    <a:srgbClr val="020301"/>
                  </a:solidFill>
                  <a:latin typeface="Arial"/>
                  <a:ea typeface="Arial"/>
                  <a:cs typeface="Arial"/>
                  <a:sym typeface="Arial"/>
                </a:rPr>
                <a:t>Accessing Services</a:t>
              </a:r>
              <a:endParaRPr sz="933" kern="0" dirty="0">
                <a:solidFill>
                  <a:srgbClr val="000000"/>
                </a:solidFill>
                <a:latin typeface="Arial"/>
                <a:cs typeface="Arial"/>
                <a:sym typeface="Arial"/>
              </a:endParaRPr>
            </a:p>
          </p:txBody>
        </p:sp>
        <p:sp>
          <p:nvSpPr>
            <p:cNvPr id="125" name="Google Shape;125;p16"/>
            <p:cNvSpPr txBox="1"/>
            <p:nvPr/>
          </p:nvSpPr>
          <p:spPr>
            <a:xfrm>
              <a:off x="0" y="3282810"/>
              <a:ext cx="10513801" cy="904864"/>
            </a:xfrm>
            <a:prstGeom prst="rect">
              <a:avLst/>
            </a:prstGeom>
            <a:noFill/>
            <a:ln>
              <a:noFill/>
            </a:ln>
          </p:spPr>
          <p:txBody>
            <a:bodyPr spcFirstLastPara="1" wrap="square" lIns="0" tIns="0" rIns="0" bIns="0" anchor="t" anchorCtr="0">
              <a:spAutoFit/>
            </a:bodyPr>
            <a:lstStyle/>
            <a:p>
              <a:pPr defTabSz="609630">
                <a:lnSpc>
                  <a:spcPct val="244944"/>
                </a:lnSpc>
                <a:buClr>
                  <a:srgbClr val="000000"/>
                </a:buClr>
              </a:pPr>
              <a:endParaRPr sz="1200" kern="0">
                <a:solidFill>
                  <a:srgbClr val="000000"/>
                </a:solidFill>
                <a:latin typeface="Calibri"/>
                <a:ea typeface="Calibri"/>
                <a:cs typeface="Calibri"/>
                <a:sym typeface="Calibri"/>
              </a:endParaRPr>
            </a:p>
          </p:txBody>
        </p:sp>
      </p:grpSp>
      <p:sp>
        <p:nvSpPr>
          <p:cNvPr id="126" name="Google Shape;126;p16"/>
          <p:cNvSpPr/>
          <p:nvPr/>
        </p:nvSpPr>
        <p:spPr>
          <a:xfrm>
            <a:off x="12001909" y="-155857"/>
            <a:ext cx="378400" cy="7179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7" name="Google Shape;127;p16"/>
          <p:cNvSpPr/>
          <p:nvPr/>
        </p:nvSpPr>
        <p:spPr>
          <a:xfrm>
            <a:off x="685800" y="657987"/>
            <a:ext cx="140000" cy="5542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8" name="Google Shape;128;p16"/>
          <p:cNvSpPr txBox="1"/>
          <p:nvPr/>
        </p:nvSpPr>
        <p:spPr>
          <a:xfrm>
            <a:off x="1181509" y="2370820"/>
            <a:ext cx="10820400" cy="4022063"/>
          </a:xfrm>
          <a:prstGeom prst="rect">
            <a:avLst/>
          </a:prstGeom>
          <a:noFill/>
          <a:ln>
            <a:noFill/>
          </a:ln>
        </p:spPr>
        <p:txBody>
          <a:bodyPr spcFirstLastPara="1" wrap="square" lIns="0" tIns="0" rIns="0" bIns="0" anchor="t" anchorCtr="0">
            <a:spAutoFit/>
          </a:bodyPr>
          <a:lstStyle/>
          <a:p>
            <a:pPr marL="572375" lvl="1" indent="-286188" defTabSz="609630">
              <a:lnSpc>
                <a:spcPct val="140000"/>
              </a:lnSpc>
              <a:buClr>
                <a:srgbClr val="000000"/>
              </a:buClr>
              <a:buSzPts val="5200"/>
              <a:buFont typeface="Arial"/>
              <a:buChar char="•"/>
            </a:pPr>
            <a:r>
              <a:rPr lang="en-US" sz="2667" kern="0" dirty="0">
                <a:solidFill>
                  <a:srgbClr val="000000"/>
                </a:solidFill>
                <a:latin typeface="Arial"/>
                <a:cs typeface="Arial"/>
                <a:sym typeface="Arial"/>
              </a:rPr>
              <a:t>Students can come to either of our office locations or call our main number at 804-828-6200 to initiate services </a:t>
            </a:r>
          </a:p>
          <a:p>
            <a:pPr marL="572375" lvl="1" indent="-286188" defTabSz="609630">
              <a:lnSpc>
                <a:spcPct val="140000"/>
              </a:lnSpc>
              <a:buClr>
                <a:srgbClr val="000000"/>
              </a:buClr>
              <a:buSzPts val="5200"/>
              <a:buFont typeface="Arial"/>
              <a:buChar char="•"/>
            </a:pPr>
            <a:r>
              <a:rPr lang="en-US" sz="2667" kern="0" dirty="0">
                <a:solidFill>
                  <a:srgbClr val="000000"/>
                </a:solidFill>
                <a:latin typeface="Arial"/>
                <a:cs typeface="Arial"/>
                <a:sym typeface="Arial"/>
              </a:rPr>
              <a:t>Students will be given instructions for completing initial paperwork, and will be scheduled to meet with a UCS clinician for a RAM (Referral and Assessment Meeting)</a:t>
            </a:r>
          </a:p>
          <a:p>
            <a:pPr marL="572375" lvl="1" indent="-286188" defTabSz="609630">
              <a:lnSpc>
                <a:spcPct val="140000"/>
              </a:lnSpc>
              <a:buClr>
                <a:srgbClr val="000000"/>
              </a:buClr>
              <a:buSzPts val="5200"/>
              <a:buFont typeface="Arial"/>
              <a:buChar char="•"/>
            </a:pPr>
            <a:r>
              <a:rPr lang="en-US" sz="2667" kern="0" dirty="0">
                <a:solidFill>
                  <a:srgbClr val="000000"/>
                </a:solidFill>
                <a:latin typeface="Arial"/>
                <a:cs typeface="Arial"/>
                <a:sym typeface="Arial"/>
              </a:rPr>
              <a:t>RAMs are designed to assess student’s mental health needs and to provide information and treatment recommendations</a:t>
            </a:r>
            <a:endParaRPr sz="3467" kern="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36077763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122"/>
        <p:cNvGrpSpPr/>
        <p:nvPr/>
      </p:nvGrpSpPr>
      <p:grpSpPr>
        <a:xfrm>
          <a:off x="0" y="0"/>
          <a:ext cx="0" cy="0"/>
          <a:chOff x="0" y="0"/>
          <a:chExt cx="0" cy="0"/>
        </a:xfrm>
      </p:grpSpPr>
      <p:grpSp>
        <p:nvGrpSpPr>
          <p:cNvPr id="123" name="Google Shape;123;p16"/>
          <p:cNvGrpSpPr/>
          <p:nvPr/>
        </p:nvGrpSpPr>
        <p:grpSpPr>
          <a:xfrm>
            <a:off x="1466491" y="1463545"/>
            <a:ext cx="8795109" cy="2065262"/>
            <a:chOff x="0" y="57150"/>
            <a:chExt cx="17590219" cy="4130524"/>
          </a:xfrm>
        </p:grpSpPr>
        <p:sp>
          <p:nvSpPr>
            <p:cNvPr id="124" name="Google Shape;124;p16"/>
            <p:cNvSpPr txBox="1"/>
            <p:nvPr/>
          </p:nvSpPr>
          <p:spPr>
            <a:xfrm>
              <a:off x="0" y="57150"/>
              <a:ext cx="17590219" cy="1444628"/>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4267" kern="0" dirty="0">
                  <a:solidFill>
                    <a:srgbClr val="020301"/>
                  </a:solidFill>
                  <a:latin typeface="Arial"/>
                  <a:ea typeface="Arial"/>
                  <a:cs typeface="Arial"/>
                  <a:sym typeface="Arial"/>
                </a:rPr>
                <a:t>Crisis Services</a:t>
              </a:r>
              <a:endParaRPr sz="933" kern="0" dirty="0">
                <a:solidFill>
                  <a:srgbClr val="000000"/>
                </a:solidFill>
                <a:latin typeface="Arial"/>
                <a:cs typeface="Arial"/>
                <a:sym typeface="Arial"/>
              </a:endParaRPr>
            </a:p>
          </p:txBody>
        </p:sp>
        <p:sp>
          <p:nvSpPr>
            <p:cNvPr id="125" name="Google Shape;125;p16"/>
            <p:cNvSpPr txBox="1"/>
            <p:nvPr/>
          </p:nvSpPr>
          <p:spPr>
            <a:xfrm>
              <a:off x="0" y="3282810"/>
              <a:ext cx="10513801" cy="904864"/>
            </a:xfrm>
            <a:prstGeom prst="rect">
              <a:avLst/>
            </a:prstGeom>
            <a:noFill/>
            <a:ln>
              <a:noFill/>
            </a:ln>
          </p:spPr>
          <p:txBody>
            <a:bodyPr spcFirstLastPara="1" wrap="square" lIns="0" tIns="0" rIns="0" bIns="0" anchor="t" anchorCtr="0">
              <a:spAutoFit/>
            </a:bodyPr>
            <a:lstStyle/>
            <a:p>
              <a:pPr defTabSz="609630">
                <a:lnSpc>
                  <a:spcPct val="244944"/>
                </a:lnSpc>
                <a:buClr>
                  <a:srgbClr val="000000"/>
                </a:buClr>
              </a:pPr>
              <a:endParaRPr sz="1200" kern="0">
                <a:solidFill>
                  <a:srgbClr val="000000"/>
                </a:solidFill>
                <a:latin typeface="Calibri"/>
                <a:ea typeface="Calibri"/>
                <a:cs typeface="Calibri"/>
                <a:sym typeface="Calibri"/>
              </a:endParaRPr>
            </a:p>
          </p:txBody>
        </p:sp>
      </p:grpSp>
      <p:sp>
        <p:nvSpPr>
          <p:cNvPr id="126" name="Google Shape;126;p16"/>
          <p:cNvSpPr/>
          <p:nvPr/>
        </p:nvSpPr>
        <p:spPr>
          <a:xfrm>
            <a:off x="12001909" y="-155857"/>
            <a:ext cx="378400" cy="7179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7" name="Google Shape;127;p16"/>
          <p:cNvSpPr/>
          <p:nvPr/>
        </p:nvSpPr>
        <p:spPr>
          <a:xfrm>
            <a:off x="685800" y="657987"/>
            <a:ext cx="140000" cy="5542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8" name="Google Shape;128;p16"/>
          <p:cNvSpPr txBox="1"/>
          <p:nvPr/>
        </p:nvSpPr>
        <p:spPr>
          <a:xfrm>
            <a:off x="1181509" y="2370820"/>
            <a:ext cx="10820400" cy="2298321"/>
          </a:xfrm>
          <a:prstGeom prst="rect">
            <a:avLst/>
          </a:prstGeom>
          <a:noFill/>
          <a:ln>
            <a:noFill/>
          </a:ln>
        </p:spPr>
        <p:txBody>
          <a:bodyPr spcFirstLastPara="1" wrap="square" lIns="0" tIns="0" rIns="0" bIns="0" anchor="t" anchorCtr="0">
            <a:spAutoFit/>
          </a:bodyPr>
          <a:lstStyle/>
          <a:p>
            <a:pPr marL="572375" lvl="1" indent="-286188" defTabSz="609630">
              <a:lnSpc>
                <a:spcPct val="140000"/>
              </a:lnSpc>
              <a:buClr>
                <a:srgbClr val="000000"/>
              </a:buClr>
              <a:buSzPts val="5200"/>
              <a:buFont typeface="Arial"/>
              <a:buChar char="•"/>
            </a:pPr>
            <a:r>
              <a:rPr lang="en-US" sz="2667" kern="0" dirty="0">
                <a:solidFill>
                  <a:srgbClr val="000000"/>
                </a:solidFill>
                <a:latin typeface="Open Sans"/>
                <a:ea typeface="Open Sans"/>
                <a:cs typeface="Open Sans"/>
                <a:sym typeface="Open Sans"/>
              </a:rPr>
              <a:t>Drop-in crisis times are available at both locations during the regular 8am-5pm work day</a:t>
            </a:r>
          </a:p>
          <a:p>
            <a:pPr marL="572375" lvl="1" indent="-286188" defTabSz="609630">
              <a:lnSpc>
                <a:spcPct val="140000"/>
              </a:lnSpc>
              <a:buClr>
                <a:srgbClr val="000000"/>
              </a:buClr>
              <a:buSzPts val="5200"/>
              <a:buFont typeface="Arial"/>
              <a:buChar char="•"/>
            </a:pPr>
            <a:r>
              <a:rPr lang="en-US" sz="2667" kern="0" dirty="0">
                <a:solidFill>
                  <a:srgbClr val="000000"/>
                </a:solidFill>
                <a:latin typeface="Open Sans"/>
                <a:ea typeface="Open Sans"/>
                <a:cs typeface="Open Sans"/>
                <a:sym typeface="Open Sans"/>
              </a:rPr>
              <a:t>After hours crisis services are available 24/7/365. Students in crisis can call 804-828-6200 to speak to a crisis clinician</a:t>
            </a:r>
          </a:p>
        </p:txBody>
      </p:sp>
    </p:spTree>
    <p:extLst>
      <p:ext uri="{BB962C8B-B14F-4D97-AF65-F5344CB8AC3E}">
        <p14:creationId xmlns:p14="http://schemas.microsoft.com/office/powerpoint/2010/main" val="2677301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0"/>
          <p:cNvSpPr/>
          <p:nvPr/>
        </p:nvSpPr>
        <p:spPr>
          <a:xfrm>
            <a:off x="-16167" y="5177667"/>
            <a:ext cx="12208000" cy="1680400"/>
          </a:xfrm>
          <a:prstGeom prst="rect">
            <a:avLst/>
          </a:prstGeom>
          <a:solidFill>
            <a:srgbClr val="144773"/>
          </a:solidFill>
          <a:ln>
            <a:noFill/>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66" name="Google Shape;166;p20"/>
          <p:cNvSpPr/>
          <p:nvPr/>
        </p:nvSpPr>
        <p:spPr>
          <a:xfrm>
            <a:off x="2609453" y="1538284"/>
            <a:ext cx="3737200" cy="753200"/>
          </a:xfrm>
          <a:prstGeom prst="roundRect">
            <a:avLst>
              <a:gd name="adj" fmla="val 11392"/>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67" name="Google Shape;167;p20"/>
          <p:cNvSpPr/>
          <p:nvPr/>
        </p:nvSpPr>
        <p:spPr>
          <a:xfrm>
            <a:off x="2609453" y="3155705"/>
            <a:ext cx="3737200" cy="753200"/>
          </a:xfrm>
          <a:prstGeom prst="roundRect">
            <a:avLst>
              <a:gd name="adj" fmla="val 11392"/>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68" name="Google Shape;168;p20"/>
          <p:cNvSpPr/>
          <p:nvPr/>
        </p:nvSpPr>
        <p:spPr>
          <a:xfrm>
            <a:off x="2609467" y="2413377"/>
            <a:ext cx="3737200" cy="753200"/>
          </a:xfrm>
          <a:prstGeom prst="roundRect">
            <a:avLst>
              <a:gd name="adj" fmla="val 11392"/>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69" name="Google Shape;169;p20"/>
          <p:cNvSpPr/>
          <p:nvPr/>
        </p:nvSpPr>
        <p:spPr>
          <a:xfrm>
            <a:off x="2609467" y="4030800"/>
            <a:ext cx="3737200" cy="753200"/>
          </a:xfrm>
          <a:prstGeom prst="roundRect">
            <a:avLst>
              <a:gd name="adj" fmla="val 11392"/>
            </a:avLst>
          </a:prstGeom>
          <a:solidFill>
            <a:srgbClr val="FFFFFF"/>
          </a:solidFill>
          <a:ln w="9525" cap="flat" cmpd="sng">
            <a:solidFill>
              <a:srgbClr val="D9D9D9"/>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pic>
        <p:nvPicPr>
          <p:cNvPr id="170" name="Google Shape;170;p20"/>
          <p:cNvPicPr preferRelativeResize="0"/>
          <p:nvPr/>
        </p:nvPicPr>
        <p:blipFill rotWithShape="1">
          <a:blip r:embed="rId3">
            <a:alphaModFix/>
          </a:blip>
          <a:srcRect/>
          <a:stretch/>
        </p:blipFill>
        <p:spPr>
          <a:xfrm>
            <a:off x="9150432" y="417666"/>
            <a:ext cx="1625000" cy="579167"/>
          </a:xfrm>
          <a:prstGeom prst="rect">
            <a:avLst/>
          </a:prstGeom>
          <a:noFill/>
          <a:ln>
            <a:noFill/>
          </a:ln>
        </p:spPr>
      </p:pic>
      <p:pic>
        <p:nvPicPr>
          <p:cNvPr id="171" name="Google Shape;171;p20"/>
          <p:cNvPicPr preferRelativeResize="0"/>
          <p:nvPr/>
        </p:nvPicPr>
        <p:blipFill rotWithShape="1">
          <a:blip r:embed="rId4">
            <a:alphaModFix/>
          </a:blip>
          <a:srcRect/>
          <a:stretch/>
        </p:blipFill>
        <p:spPr>
          <a:xfrm>
            <a:off x="2764956" y="4176613"/>
            <a:ext cx="447401" cy="447417"/>
          </a:xfrm>
          <a:prstGeom prst="rect">
            <a:avLst/>
          </a:prstGeom>
          <a:noFill/>
          <a:ln>
            <a:noFill/>
          </a:ln>
        </p:spPr>
      </p:pic>
      <p:pic>
        <p:nvPicPr>
          <p:cNvPr id="172" name="Google Shape;172;p20"/>
          <p:cNvPicPr preferRelativeResize="0"/>
          <p:nvPr/>
        </p:nvPicPr>
        <p:blipFill rotWithShape="1">
          <a:blip r:embed="rId5">
            <a:alphaModFix/>
          </a:blip>
          <a:srcRect/>
          <a:stretch/>
        </p:blipFill>
        <p:spPr>
          <a:xfrm>
            <a:off x="2764036" y="1684467"/>
            <a:ext cx="502523" cy="502523"/>
          </a:xfrm>
          <a:prstGeom prst="rect">
            <a:avLst/>
          </a:prstGeom>
          <a:noFill/>
          <a:ln>
            <a:noFill/>
          </a:ln>
        </p:spPr>
      </p:pic>
      <p:pic>
        <p:nvPicPr>
          <p:cNvPr id="173" name="Google Shape;173;p20"/>
          <p:cNvPicPr preferRelativeResize="0"/>
          <p:nvPr/>
        </p:nvPicPr>
        <p:blipFill rotWithShape="1">
          <a:blip r:embed="rId6">
            <a:alphaModFix/>
          </a:blip>
          <a:srcRect/>
          <a:stretch/>
        </p:blipFill>
        <p:spPr>
          <a:xfrm>
            <a:off x="2779987" y="2581316"/>
            <a:ext cx="417336" cy="417336"/>
          </a:xfrm>
          <a:prstGeom prst="rect">
            <a:avLst/>
          </a:prstGeom>
          <a:noFill/>
          <a:ln>
            <a:noFill/>
          </a:ln>
        </p:spPr>
      </p:pic>
      <p:pic>
        <p:nvPicPr>
          <p:cNvPr id="174" name="Google Shape;174;p20"/>
          <p:cNvPicPr preferRelativeResize="0"/>
          <p:nvPr/>
        </p:nvPicPr>
        <p:blipFill rotWithShape="1">
          <a:blip r:embed="rId7">
            <a:alphaModFix/>
          </a:blip>
          <a:srcRect/>
          <a:stretch/>
        </p:blipFill>
        <p:spPr>
          <a:xfrm>
            <a:off x="2791615" y="3308589"/>
            <a:ext cx="447400" cy="447400"/>
          </a:xfrm>
          <a:prstGeom prst="rect">
            <a:avLst/>
          </a:prstGeom>
          <a:noFill/>
          <a:ln>
            <a:noFill/>
          </a:ln>
        </p:spPr>
      </p:pic>
      <p:sp>
        <p:nvSpPr>
          <p:cNvPr id="175" name="Google Shape;175;p20"/>
          <p:cNvSpPr txBox="1"/>
          <p:nvPr/>
        </p:nvSpPr>
        <p:spPr>
          <a:xfrm>
            <a:off x="525233" y="417667"/>
            <a:ext cx="9708400" cy="1014400"/>
          </a:xfrm>
          <a:prstGeom prst="rect">
            <a:avLst/>
          </a:prstGeom>
          <a:noFill/>
          <a:ln>
            <a:noFill/>
          </a:ln>
        </p:spPr>
        <p:txBody>
          <a:bodyPr spcFirstLastPara="1" wrap="square" lIns="0" tIns="0" rIns="0" bIns="0" anchor="ctr" anchorCtr="0">
            <a:noAutofit/>
          </a:bodyPr>
          <a:lstStyle/>
          <a:p>
            <a:pPr defTabSz="609630">
              <a:lnSpc>
                <a:spcPct val="115000"/>
              </a:lnSpc>
              <a:buClr>
                <a:srgbClr val="000000"/>
              </a:buClr>
            </a:pPr>
            <a:r>
              <a:rPr lang="en-US" sz="2933" kern="0">
                <a:solidFill>
                  <a:srgbClr val="31B0CD"/>
                </a:solidFill>
                <a:latin typeface="Bitter SemiBold"/>
                <a:ea typeface="Bitter SemiBold"/>
                <a:cs typeface="Bitter SemiBold"/>
                <a:sym typeface="Bitter SemiBold"/>
              </a:rPr>
              <a:t>Your Virtual Health and Well-Being Resources</a:t>
            </a:r>
            <a:endParaRPr sz="2267" kern="0">
              <a:solidFill>
                <a:srgbClr val="000000"/>
              </a:solidFill>
              <a:latin typeface="Inter"/>
              <a:ea typeface="Inter"/>
              <a:cs typeface="Inter"/>
              <a:sym typeface="Inter"/>
            </a:endParaRPr>
          </a:p>
          <a:p>
            <a:pPr defTabSz="609630">
              <a:lnSpc>
                <a:spcPct val="115000"/>
              </a:lnSpc>
              <a:buClr>
                <a:srgbClr val="000000"/>
              </a:buClr>
            </a:pPr>
            <a:r>
              <a:rPr lang="en-US" sz="1600" kern="0">
                <a:solidFill>
                  <a:srgbClr val="144773"/>
                </a:solidFill>
                <a:latin typeface="Inter"/>
                <a:ea typeface="Inter"/>
                <a:cs typeface="Inter"/>
                <a:sym typeface="Inter"/>
              </a:rPr>
              <a:t>Available on the TimelyCare app or </a:t>
            </a:r>
            <a:r>
              <a:rPr lang="en-US" sz="1600" b="1" kern="0">
                <a:solidFill>
                  <a:srgbClr val="144773"/>
                </a:solidFill>
                <a:latin typeface="Inter"/>
                <a:ea typeface="Inter"/>
                <a:cs typeface="Inter"/>
                <a:sym typeface="Inter"/>
              </a:rPr>
              <a:t>timelycare.com/vcu</a:t>
            </a:r>
            <a:endParaRPr sz="2267" b="1" kern="0">
              <a:solidFill>
                <a:srgbClr val="144773"/>
              </a:solidFill>
              <a:latin typeface="Inter"/>
              <a:ea typeface="Inter"/>
              <a:cs typeface="Inter"/>
              <a:sym typeface="Inter"/>
            </a:endParaRPr>
          </a:p>
        </p:txBody>
      </p:sp>
      <p:sp>
        <p:nvSpPr>
          <p:cNvPr id="176" name="Google Shape;176;p20"/>
          <p:cNvSpPr txBox="1"/>
          <p:nvPr/>
        </p:nvSpPr>
        <p:spPr>
          <a:xfrm>
            <a:off x="3320533" y="2550800"/>
            <a:ext cx="2897200" cy="502400"/>
          </a:xfrm>
          <a:prstGeom prst="rect">
            <a:avLst/>
          </a:prstGeom>
          <a:noFill/>
          <a:ln>
            <a:noFill/>
          </a:ln>
        </p:spPr>
        <p:txBody>
          <a:bodyPr spcFirstLastPara="1" wrap="square" lIns="0" tIns="0" rIns="0" bIns="0" anchor="ctr" anchorCtr="0">
            <a:noAutofit/>
          </a:bodyPr>
          <a:lstStyle/>
          <a:p>
            <a:pPr defTabSz="609630">
              <a:buClr>
                <a:srgbClr val="000000"/>
              </a:buClr>
            </a:pPr>
            <a:r>
              <a:rPr lang="en-US" sz="1467" b="1" kern="0">
                <a:solidFill>
                  <a:srgbClr val="144773"/>
                </a:solidFill>
                <a:latin typeface="Inter"/>
                <a:ea typeface="Inter"/>
                <a:cs typeface="Inter"/>
                <a:sym typeface="Inter"/>
              </a:rPr>
              <a:t>TalkNow</a:t>
            </a:r>
            <a:endParaRPr sz="1467" b="1" kern="0">
              <a:solidFill>
                <a:srgbClr val="144773"/>
              </a:solidFill>
              <a:latin typeface="Inter"/>
              <a:ea typeface="Inter"/>
              <a:cs typeface="Inter"/>
              <a:sym typeface="Inter"/>
            </a:endParaRPr>
          </a:p>
          <a:p>
            <a:pPr defTabSz="609630">
              <a:buClr>
                <a:srgbClr val="000000"/>
              </a:buClr>
            </a:pPr>
            <a:r>
              <a:rPr lang="en-US" sz="1333" kern="0">
                <a:solidFill>
                  <a:srgbClr val="144773"/>
                </a:solidFill>
                <a:latin typeface="Inter"/>
                <a:ea typeface="Inter"/>
                <a:cs typeface="Inter"/>
                <a:sym typeface="Inter"/>
              </a:rPr>
              <a:t>24/7, on-demand emotional support to talk about anything.</a:t>
            </a:r>
            <a:endParaRPr sz="1333" kern="0">
              <a:solidFill>
                <a:srgbClr val="144773"/>
              </a:solidFill>
              <a:latin typeface="Inter"/>
              <a:ea typeface="Inter"/>
              <a:cs typeface="Inter"/>
              <a:sym typeface="Inter"/>
            </a:endParaRPr>
          </a:p>
        </p:txBody>
      </p:sp>
      <p:sp>
        <p:nvSpPr>
          <p:cNvPr id="177" name="Google Shape;177;p20"/>
          <p:cNvSpPr txBox="1"/>
          <p:nvPr/>
        </p:nvSpPr>
        <p:spPr>
          <a:xfrm>
            <a:off x="3320533" y="4226412"/>
            <a:ext cx="2897200" cy="353200"/>
          </a:xfrm>
          <a:prstGeom prst="rect">
            <a:avLst/>
          </a:prstGeom>
          <a:noFill/>
          <a:ln>
            <a:noFill/>
          </a:ln>
        </p:spPr>
        <p:txBody>
          <a:bodyPr spcFirstLastPara="1" wrap="square" lIns="0" tIns="0" rIns="0" bIns="0" anchor="ctr" anchorCtr="0">
            <a:noAutofit/>
          </a:bodyPr>
          <a:lstStyle/>
          <a:p>
            <a:pPr defTabSz="609630">
              <a:buClr>
                <a:srgbClr val="000000"/>
              </a:buClr>
            </a:pPr>
            <a:r>
              <a:rPr lang="en-US" sz="1467" b="1" kern="0">
                <a:solidFill>
                  <a:srgbClr val="144773"/>
                </a:solidFill>
                <a:latin typeface="Inter"/>
                <a:ea typeface="Inter"/>
                <a:cs typeface="Inter"/>
                <a:sym typeface="Inter"/>
              </a:rPr>
              <a:t>Scheduled Counseling</a:t>
            </a:r>
            <a:endParaRPr sz="1467" b="1" kern="0">
              <a:solidFill>
                <a:srgbClr val="144773"/>
              </a:solidFill>
              <a:latin typeface="Inter"/>
              <a:ea typeface="Inter"/>
              <a:cs typeface="Inter"/>
              <a:sym typeface="Inter"/>
            </a:endParaRPr>
          </a:p>
          <a:p>
            <a:pPr defTabSz="609630">
              <a:buClr>
                <a:srgbClr val="000000"/>
              </a:buClr>
            </a:pPr>
            <a:r>
              <a:rPr lang="en-US" sz="1333" kern="0">
                <a:solidFill>
                  <a:srgbClr val="144773"/>
                </a:solidFill>
                <a:latin typeface="Inter"/>
                <a:ea typeface="Inter"/>
                <a:cs typeface="Inter"/>
                <a:sym typeface="Inter"/>
              </a:rPr>
              <a:t>Choose your preferred day, time, and mental health provider.</a:t>
            </a:r>
            <a:endParaRPr sz="1333" kern="0">
              <a:solidFill>
                <a:srgbClr val="144773"/>
              </a:solidFill>
              <a:latin typeface="Inter"/>
              <a:ea typeface="Inter"/>
              <a:cs typeface="Inter"/>
              <a:sym typeface="Inter"/>
            </a:endParaRPr>
          </a:p>
        </p:txBody>
      </p:sp>
      <p:sp>
        <p:nvSpPr>
          <p:cNvPr id="178" name="Google Shape;178;p20"/>
          <p:cNvSpPr txBox="1"/>
          <p:nvPr/>
        </p:nvSpPr>
        <p:spPr>
          <a:xfrm>
            <a:off x="3359045" y="1684084"/>
            <a:ext cx="2897200" cy="502400"/>
          </a:xfrm>
          <a:prstGeom prst="rect">
            <a:avLst/>
          </a:prstGeom>
          <a:noFill/>
          <a:ln>
            <a:noFill/>
          </a:ln>
        </p:spPr>
        <p:txBody>
          <a:bodyPr spcFirstLastPara="1" wrap="square" lIns="0" tIns="0" rIns="0" bIns="0" anchor="ctr" anchorCtr="0">
            <a:noAutofit/>
          </a:bodyPr>
          <a:lstStyle/>
          <a:p>
            <a:pPr defTabSz="609630">
              <a:buClr>
                <a:srgbClr val="000000"/>
              </a:buClr>
            </a:pPr>
            <a:r>
              <a:rPr lang="en-US" sz="1467" b="1" kern="0">
                <a:solidFill>
                  <a:srgbClr val="144773"/>
                </a:solidFill>
                <a:latin typeface="Inter"/>
                <a:ea typeface="Inter"/>
                <a:cs typeface="Inter"/>
                <a:sym typeface="Inter"/>
              </a:rPr>
              <a:t>Health Coaching</a:t>
            </a:r>
            <a:endParaRPr sz="1467" b="1" kern="0">
              <a:solidFill>
                <a:srgbClr val="144773"/>
              </a:solidFill>
              <a:latin typeface="Inter"/>
              <a:ea typeface="Inter"/>
              <a:cs typeface="Inter"/>
              <a:sym typeface="Inter"/>
            </a:endParaRPr>
          </a:p>
          <a:p>
            <a:pPr defTabSz="609630">
              <a:buClr>
                <a:srgbClr val="000000"/>
              </a:buClr>
            </a:pPr>
            <a:r>
              <a:rPr lang="en-US" sz="1333" kern="0">
                <a:solidFill>
                  <a:srgbClr val="144773"/>
                </a:solidFill>
                <a:latin typeface="Inter"/>
                <a:ea typeface="Inter"/>
                <a:cs typeface="Inter"/>
                <a:sym typeface="Inter"/>
              </a:rPr>
              <a:t>Use this to help develop healthy lifestyle behaviors.</a:t>
            </a:r>
            <a:endParaRPr sz="1333" kern="0">
              <a:solidFill>
                <a:srgbClr val="144773"/>
              </a:solidFill>
              <a:latin typeface="Inter"/>
              <a:ea typeface="Inter"/>
              <a:cs typeface="Inter"/>
              <a:sym typeface="Inter"/>
            </a:endParaRPr>
          </a:p>
        </p:txBody>
      </p:sp>
      <p:sp>
        <p:nvSpPr>
          <p:cNvPr id="179" name="Google Shape;179;p20"/>
          <p:cNvSpPr txBox="1"/>
          <p:nvPr/>
        </p:nvSpPr>
        <p:spPr>
          <a:xfrm>
            <a:off x="3359045" y="3323700"/>
            <a:ext cx="2694400" cy="417200"/>
          </a:xfrm>
          <a:prstGeom prst="rect">
            <a:avLst/>
          </a:prstGeom>
          <a:noFill/>
          <a:ln>
            <a:noFill/>
          </a:ln>
        </p:spPr>
        <p:txBody>
          <a:bodyPr spcFirstLastPara="1" wrap="square" lIns="0" tIns="0" rIns="0" bIns="0" anchor="ctr" anchorCtr="0">
            <a:noAutofit/>
          </a:bodyPr>
          <a:lstStyle/>
          <a:p>
            <a:pPr defTabSz="609630">
              <a:buClr>
                <a:srgbClr val="000000"/>
              </a:buClr>
            </a:pPr>
            <a:r>
              <a:rPr lang="en-US" sz="1467" b="1" kern="0">
                <a:solidFill>
                  <a:srgbClr val="144773"/>
                </a:solidFill>
                <a:latin typeface="Inter"/>
                <a:ea typeface="Inter"/>
                <a:cs typeface="Inter"/>
                <a:sym typeface="Inter"/>
              </a:rPr>
              <a:t>Self-Care Content</a:t>
            </a:r>
            <a:endParaRPr sz="1467" b="1" kern="0">
              <a:solidFill>
                <a:srgbClr val="144773"/>
              </a:solidFill>
              <a:latin typeface="Inter"/>
              <a:ea typeface="Inter"/>
              <a:cs typeface="Inter"/>
              <a:sym typeface="Inter"/>
            </a:endParaRPr>
          </a:p>
          <a:p>
            <a:pPr defTabSz="609630">
              <a:buClr>
                <a:srgbClr val="000000"/>
              </a:buClr>
            </a:pPr>
            <a:r>
              <a:rPr lang="en-US" sz="1333" kern="0">
                <a:solidFill>
                  <a:srgbClr val="144773"/>
                </a:solidFill>
                <a:latin typeface="Inter"/>
                <a:ea typeface="Inter"/>
                <a:cs typeface="Inter"/>
                <a:sym typeface="Inter"/>
              </a:rPr>
              <a:t>Visit the “Explore” page for guided self-care content.</a:t>
            </a:r>
            <a:endParaRPr sz="1333" kern="0">
              <a:solidFill>
                <a:srgbClr val="144773"/>
              </a:solidFill>
              <a:latin typeface="Inter"/>
              <a:ea typeface="Inter"/>
              <a:cs typeface="Inter"/>
              <a:sym typeface="Inter"/>
            </a:endParaRPr>
          </a:p>
        </p:txBody>
      </p:sp>
      <p:grpSp>
        <p:nvGrpSpPr>
          <p:cNvPr id="180" name="Google Shape;180;p20"/>
          <p:cNvGrpSpPr/>
          <p:nvPr/>
        </p:nvGrpSpPr>
        <p:grpSpPr>
          <a:xfrm>
            <a:off x="6179618" y="5559468"/>
            <a:ext cx="1433876" cy="260400"/>
            <a:chOff x="4812638" y="4568251"/>
            <a:chExt cx="1075407" cy="195300"/>
          </a:xfrm>
        </p:grpSpPr>
        <p:pic>
          <p:nvPicPr>
            <p:cNvPr id="181" name="Google Shape;181;p20"/>
            <p:cNvPicPr preferRelativeResize="0"/>
            <p:nvPr/>
          </p:nvPicPr>
          <p:blipFill rotWithShape="1">
            <a:blip r:embed="rId8">
              <a:alphaModFix/>
            </a:blip>
            <a:srcRect/>
            <a:stretch/>
          </p:blipFill>
          <p:spPr>
            <a:xfrm>
              <a:off x="4812638" y="4569170"/>
              <a:ext cx="193450" cy="193463"/>
            </a:xfrm>
            <a:prstGeom prst="rect">
              <a:avLst/>
            </a:prstGeom>
            <a:noFill/>
            <a:ln>
              <a:noFill/>
            </a:ln>
          </p:spPr>
        </p:pic>
        <p:sp>
          <p:nvSpPr>
            <p:cNvPr id="182" name="Google Shape;182;p20"/>
            <p:cNvSpPr txBox="1"/>
            <p:nvPr/>
          </p:nvSpPr>
          <p:spPr>
            <a:xfrm>
              <a:off x="5030345" y="4568251"/>
              <a:ext cx="857700" cy="195300"/>
            </a:xfrm>
            <a:prstGeom prst="rect">
              <a:avLst/>
            </a:prstGeom>
            <a:noFill/>
            <a:ln>
              <a:noFill/>
            </a:ln>
          </p:spPr>
          <p:txBody>
            <a:bodyPr spcFirstLastPara="1" wrap="square" lIns="0" tIns="0" rIns="0" bIns="0" anchor="ctr" anchorCtr="0">
              <a:noAutofit/>
            </a:bodyPr>
            <a:lstStyle/>
            <a:p>
              <a:pPr defTabSz="609630">
                <a:buClr>
                  <a:srgbClr val="000000"/>
                </a:buClr>
              </a:pPr>
              <a:r>
                <a:rPr lang="en-US" sz="1467" kern="0">
                  <a:solidFill>
                    <a:srgbClr val="FFFFFF"/>
                  </a:solidFill>
                  <a:latin typeface="Inter"/>
                  <a:ea typeface="Inter"/>
                  <a:cs typeface="Inter"/>
                  <a:sym typeface="Inter"/>
                </a:rPr>
                <a:t>@timelycare</a:t>
              </a:r>
              <a:endParaRPr sz="3334" kern="0">
                <a:solidFill>
                  <a:srgbClr val="FFFFFF"/>
                </a:solidFill>
                <a:latin typeface="Inter"/>
                <a:ea typeface="Inter"/>
                <a:cs typeface="Inter"/>
                <a:sym typeface="Inter"/>
              </a:endParaRPr>
            </a:p>
          </p:txBody>
        </p:sp>
      </p:grpSp>
      <p:grpSp>
        <p:nvGrpSpPr>
          <p:cNvPr id="183" name="Google Shape;183;p20"/>
          <p:cNvGrpSpPr/>
          <p:nvPr/>
        </p:nvGrpSpPr>
        <p:grpSpPr>
          <a:xfrm>
            <a:off x="6185452" y="5922168"/>
            <a:ext cx="1422212" cy="260400"/>
            <a:chOff x="5945389" y="4568251"/>
            <a:chExt cx="1066659" cy="195300"/>
          </a:xfrm>
        </p:grpSpPr>
        <p:pic>
          <p:nvPicPr>
            <p:cNvPr id="184" name="Google Shape;184;p20"/>
            <p:cNvPicPr preferRelativeResize="0"/>
            <p:nvPr/>
          </p:nvPicPr>
          <p:blipFill rotWithShape="1">
            <a:blip r:embed="rId9">
              <a:alphaModFix/>
            </a:blip>
            <a:srcRect/>
            <a:stretch/>
          </p:blipFill>
          <p:spPr>
            <a:xfrm>
              <a:off x="5945389" y="4573077"/>
              <a:ext cx="185628" cy="185649"/>
            </a:xfrm>
            <a:prstGeom prst="rect">
              <a:avLst/>
            </a:prstGeom>
            <a:noFill/>
            <a:ln>
              <a:noFill/>
            </a:ln>
          </p:spPr>
        </p:pic>
        <p:sp>
          <p:nvSpPr>
            <p:cNvPr id="185" name="Google Shape;185;p20"/>
            <p:cNvSpPr txBox="1"/>
            <p:nvPr/>
          </p:nvSpPr>
          <p:spPr>
            <a:xfrm>
              <a:off x="6154348" y="4568251"/>
              <a:ext cx="857700" cy="195300"/>
            </a:xfrm>
            <a:prstGeom prst="rect">
              <a:avLst/>
            </a:prstGeom>
            <a:noFill/>
            <a:ln>
              <a:noFill/>
            </a:ln>
          </p:spPr>
          <p:txBody>
            <a:bodyPr spcFirstLastPara="1" wrap="square" lIns="0" tIns="0" rIns="0" bIns="0" anchor="ctr" anchorCtr="0">
              <a:noAutofit/>
            </a:bodyPr>
            <a:lstStyle/>
            <a:p>
              <a:pPr defTabSz="609630">
                <a:buClr>
                  <a:srgbClr val="000000"/>
                </a:buClr>
              </a:pPr>
              <a:r>
                <a:rPr lang="en-US" sz="1467" kern="0">
                  <a:solidFill>
                    <a:srgbClr val="FFFFFF"/>
                  </a:solidFill>
                  <a:latin typeface="Inter"/>
                  <a:ea typeface="Inter"/>
                  <a:cs typeface="Inter"/>
                  <a:sym typeface="Inter"/>
                </a:rPr>
                <a:t>@timelycare</a:t>
              </a:r>
              <a:endParaRPr sz="3334" kern="0">
                <a:solidFill>
                  <a:srgbClr val="FFFFFF"/>
                </a:solidFill>
                <a:latin typeface="Inter"/>
                <a:ea typeface="Inter"/>
                <a:cs typeface="Inter"/>
                <a:sym typeface="Inter"/>
              </a:endParaRPr>
            </a:p>
          </p:txBody>
        </p:sp>
      </p:grpSp>
      <p:grpSp>
        <p:nvGrpSpPr>
          <p:cNvPr id="186" name="Google Shape;186;p20"/>
          <p:cNvGrpSpPr/>
          <p:nvPr/>
        </p:nvGrpSpPr>
        <p:grpSpPr>
          <a:xfrm>
            <a:off x="6185453" y="6284868"/>
            <a:ext cx="1671408" cy="260400"/>
            <a:chOff x="7089289" y="4568251"/>
            <a:chExt cx="1253556" cy="195300"/>
          </a:xfrm>
        </p:grpSpPr>
        <p:pic>
          <p:nvPicPr>
            <p:cNvPr id="187" name="Google Shape;187;p20"/>
            <p:cNvPicPr preferRelativeResize="0"/>
            <p:nvPr/>
          </p:nvPicPr>
          <p:blipFill rotWithShape="1">
            <a:blip r:embed="rId10">
              <a:alphaModFix/>
            </a:blip>
            <a:srcRect/>
            <a:stretch/>
          </p:blipFill>
          <p:spPr>
            <a:xfrm>
              <a:off x="7089289" y="4573077"/>
              <a:ext cx="185628" cy="185649"/>
            </a:xfrm>
            <a:prstGeom prst="rect">
              <a:avLst/>
            </a:prstGeom>
            <a:noFill/>
            <a:ln>
              <a:noFill/>
            </a:ln>
          </p:spPr>
        </p:pic>
        <p:sp>
          <p:nvSpPr>
            <p:cNvPr id="188" name="Google Shape;188;p20"/>
            <p:cNvSpPr txBox="1"/>
            <p:nvPr/>
          </p:nvSpPr>
          <p:spPr>
            <a:xfrm>
              <a:off x="7303345" y="4568251"/>
              <a:ext cx="1039500" cy="195300"/>
            </a:xfrm>
            <a:prstGeom prst="rect">
              <a:avLst/>
            </a:prstGeom>
            <a:noFill/>
            <a:ln>
              <a:noFill/>
            </a:ln>
          </p:spPr>
          <p:txBody>
            <a:bodyPr spcFirstLastPara="1" wrap="square" lIns="0" tIns="0" rIns="0" bIns="0" anchor="ctr" anchorCtr="0">
              <a:noAutofit/>
            </a:bodyPr>
            <a:lstStyle/>
            <a:p>
              <a:pPr defTabSz="609630">
                <a:buClr>
                  <a:srgbClr val="000000"/>
                </a:buClr>
              </a:pPr>
              <a:r>
                <a:rPr lang="en-US" sz="1467" kern="0">
                  <a:solidFill>
                    <a:srgbClr val="FFFFFF"/>
                  </a:solidFill>
                  <a:latin typeface="Inter"/>
                  <a:ea typeface="Inter"/>
                  <a:cs typeface="Inter"/>
                  <a:sym typeface="Inter"/>
                </a:rPr>
                <a:t>@timely_care</a:t>
              </a:r>
              <a:endParaRPr sz="3334" kern="0">
                <a:solidFill>
                  <a:srgbClr val="FFFFFF"/>
                </a:solidFill>
                <a:latin typeface="Inter"/>
                <a:ea typeface="Inter"/>
                <a:cs typeface="Inter"/>
                <a:sym typeface="Inter"/>
              </a:endParaRPr>
            </a:p>
          </p:txBody>
        </p:sp>
      </p:grpSp>
      <p:grpSp>
        <p:nvGrpSpPr>
          <p:cNvPr id="189" name="Google Shape;189;p20"/>
          <p:cNvGrpSpPr/>
          <p:nvPr/>
        </p:nvGrpSpPr>
        <p:grpSpPr>
          <a:xfrm>
            <a:off x="849736" y="5403227"/>
            <a:ext cx="1213200" cy="1213200"/>
            <a:chOff x="3894025" y="727850"/>
            <a:chExt cx="909900" cy="909900"/>
          </a:xfrm>
        </p:grpSpPr>
        <p:sp>
          <p:nvSpPr>
            <p:cNvPr id="190" name="Google Shape;190;p20"/>
            <p:cNvSpPr/>
            <p:nvPr/>
          </p:nvSpPr>
          <p:spPr>
            <a:xfrm>
              <a:off x="3894025" y="727850"/>
              <a:ext cx="909900" cy="909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91" name="Google Shape;191;p20"/>
            <p:cNvSpPr txBox="1"/>
            <p:nvPr/>
          </p:nvSpPr>
          <p:spPr>
            <a:xfrm>
              <a:off x="4006225" y="1003850"/>
              <a:ext cx="685500" cy="357900"/>
            </a:xfrm>
            <a:prstGeom prst="rect">
              <a:avLst/>
            </a:prstGeom>
            <a:noFill/>
            <a:ln>
              <a:noFill/>
            </a:ln>
          </p:spPr>
          <p:txBody>
            <a:bodyPr spcFirstLastPara="1" wrap="square" lIns="121900" tIns="121900" rIns="121900" bIns="121900" anchor="ctr" anchorCtr="0">
              <a:noAutofit/>
            </a:bodyPr>
            <a:lstStyle/>
            <a:p>
              <a:pPr algn="ctr" defTabSz="609630">
                <a:lnSpc>
                  <a:spcPct val="115000"/>
                </a:lnSpc>
                <a:buClr>
                  <a:srgbClr val="000000"/>
                </a:buClr>
              </a:pPr>
              <a:r>
                <a:rPr lang="en-US" sz="1467" kern="0">
                  <a:solidFill>
                    <a:srgbClr val="000000"/>
                  </a:solidFill>
                  <a:latin typeface="Inter"/>
                  <a:ea typeface="Inter"/>
                  <a:cs typeface="Inter"/>
                  <a:sym typeface="Inter"/>
                </a:rPr>
                <a:t>QR CODE HERE</a:t>
              </a:r>
              <a:endParaRPr sz="3334" kern="0">
                <a:solidFill>
                  <a:srgbClr val="204667"/>
                </a:solidFill>
                <a:latin typeface="Inter"/>
                <a:ea typeface="Inter"/>
                <a:cs typeface="Inter"/>
                <a:sym typeface="Inter"/>
              </a:endParaRPr>
            </a:p>
          </p:txBody>
        </p:sp>
      </p:grpSp>
      <p:sp>
        <p:nvSpPr>
          <p:cNvPr id="192" name="Google Shape;192;p20"/>
          <p:cNvSpPr txBox="1"/>
          <p:nvPr/>
        </p:nvSpPr>
        <p:spPr>
          <a:xfrm>
            <a:off x="2289533" y="5441453"/>
            <a:ext cx="3322400" cy="260400"/>
          </a:xfrm>
          <a:prstGeom prst="rect">
            <a:avLst/>
          </a:prstGeom>
          <a:noFill/>
          <a:ln>
            <a:noFill/>
          </a:ln>
        </p:spPr>
        <p:txBody>
          <a:bodyPr spcFirstLastPara="1" wrap="square" lIns="0" tIns="0" rIns="0" bIns="0" anchor="ctr" anchorCtr="0">
            <a:noAutofit/>
          </a:bodyPr>
          <a:lstStyle/>
          <a:p>
            <a:pPr defTabSz="609630">
              <a:buClr>
                <a:srgbClr val="000000"/>
              </a:buClr>
            </a:pPr>
            <a:r>
              <a:rPr lang="en-US" sz="1733" kern="0">
                <a:solidFill>
                  <a:srgbClr val="EAB552"/>
                </a:solidFill>
                <a:latin typeface="Bitter SemiBold"/>
                <a:ea typeface="Bitter SemiBold"/>
                <a:cs typeface="Bitter SemiBold"/>
                <a:sym typeface="Bitter SemiBold"/>
              </a:rPr>
              <a:t>Scan the QR Code to access care.</a:t>
            </a:r>
            <a:endParaRPr sz="3600" kern="0">
              <a:solidFill>
                <a:srgbClr val="EAB552"/>
              </a:solidFill>
              <a:latin typeface="Bitter SemiBold"/>
              <a:ea typeface="Bitter SemiBold"/>
              <a:cs typeface="Bitter SemiBold"/>
              <a:sym typeface="Bitter SemiBold"/>
            </a:endParaRPr>
          </a:p>
        </p:txBody>
      </p:sp>
      <p:sp>
        <p:nvSpPr>
          <p:cNvPr id="193" name="Google Shape;193;p20"/>
          <p:cNvSpPr txBox="1"/>
          <p:nvPr/>
        </p:nvSpPr>
        <p:spPr>
          <a:xfrm>
            <a:off x="2289533" y="5827535"/>
            <a:ext cx="2654800" cy="160000"/>
          </a:xfrm>
          <a:prstGeom prst="rect">
            <a:avLst/>
          </a:prstGeom>
          <a:noFill/>
          <a:ln>
            <a:noFill/>
          </a:ln>
        </p:spPr>
        <p:txBody>
          <a:bodyPr spcFirstLastPara="1" wrap="square" lIns="0" tIns="0" rIns="0" bIns="0" anchor="ctr" anchorCtr="0">
            <a:noAutofit/>
          </a:bodyPr>
          <a:lstStyle/>
          <a:p>
            <a:pPr defTabSz="609630">
              <a:buClr>
                <a:srgbClr val="000000"/>
              </a:buClr>
            </a:pPr>
            <a:r>
              <a:rPr lang="en-US" sz="2667" kern="0">
                <a:solidFill>
                  <a:srgbClr val="FFFFFF"/>
                </a:solidFill>
                <a:latin typeface="Bitter SemiBold"/>
                <a:ea typeface="Bitter SemiBold"/>
                <a:cs typeface="Bitter SemiBold"/>
                <a:sym typeface="Bitter SemiBold"/>
              </a:rPr>
              <a:t>It’s for Students.</a:t>
            </a:r>
            <a:endParaRPr sz="2667" kern="0">
              <a:solidFill>
                <a:srgbClr val="FFFFFF"/>
              </a:solidFill>
              <a:latin typeface="Bitter SemiBold"/>
              <a:ea typeface="Bitter SemiBold"/>
              <a:cs typeface="Bitter SemiBold"/>
              <a:sym typeface="Bitter SemiBold"/>
            </a:endParaRPr>
          </a:p>
        </p:txBody>
      </p:sp>
      <p:grpSp>
        <p:nvGrpSpPr>
          <p:cNvPr id="194" name="Google Shape;194;p20"/>
          <p:cNvGrpSpPr/>
          <p:nvPr/>
        </p:nvGrpSpPr>
        <p:grpSpPr>
          <a:xfrm>
            <a:off x="2289533" y="6137335"/>
            <a:ext cx="1752800" cy="432800"/>
            <a:chOff x="1670225" y="4659025"/>
            <a:chExt cx="1314600" cy="324600"/>
          </a:xfrm>
        </p:grpSpPr>
        <p:sp>
          <p:nvSpPr>
            <p:cNvPr id="195" name="Google Shape;195;p20"/>
            <p:cNvSpPr/>
            <p:nvPr/>
          </p:nvSpPr>
          <p:spPr>
            <a:xfrm>
              <a:off x="1670225" y="4659025"/>
              <a:ext cx="1314600" cy="324600"/>
            </a:xfrm>
            <a:prstGeom prst="rect">
              <a:avLst/>
            </a:prstGeom>
            <a:solidFill>
              <a:srgbClr val="31B0CD"/>
            </a:solidFill>
            <a:ln>
              <a:noFill/>
            </a:ln>
          </p:spPr>
          <p:txBody>
            <a:bodyPr spcFirstLastPara="1" wrap="square" lIns="121900" tIns="121900" rIns="121900" bIns="121900" anchor="ctr" anchorCtr="0">
              <a:noAutofit/>
            </a:bodyPr>
            <a:lstStyle/>
            <a:p>
              <a:pPr defTabSz="609630">
                <a:buClr>
                  <a:srgbClr val="000000"/>
                </a:buClr>
              </a:pPr>
              <a:endParaRPr sz="2400" kern="0">
                <a:solidFill>
                  <a:srgbClr val="000000"/>
                </a:solidFill>
                <a:latin typeface="Calibri"/>
                <a:ea typeface="Calibri"/>
                <a:cs typeface="Calibri"/>
                <a:sym typeface="Calibri"/>
              </a:endParaRPr>
            </a:p>
          </p:txBody>
        </p:sp>
        <p:sp>
          <p:nvSpPr>
            <p:cNvPr id="196" name="Google Shape;196;p20"/>
            <p:cNvSpPr txBox="1"/>
            <p:nvPr/>
          </p:nvSpPr>
          <p:spPr>
            <a:xfrm>
              <a:off x="1724255" y="4719680"/>
              <a:ext cx="1218600" cy="195300"/>
            </a:xfrm>
            <a:prstGeom prst="rect">
              <a:avLst/>
            </a:prstGeom>
            <a:noFill/>
            <a:ln>
              <a:noFill/>
            </a:ln>
          </p:spPr>
          <p:txBody>
            <a:bodyPr spcFirstLastPara="1" wrap="square" lIns="0" tIns="0" rIns="0" bIns="0" anchor="ctr" anchorCtr="0">
              <a:noAutofit/>
            </a:bodyPr>
            <a:lstStyle/>
            <a:p>
              <a:pPr defTabSz="609630">
                <a:buClr>
                  <a:srgbClr val="000000"/>
                </a:buClr>
              </a:pPr>
              <a:r>
                <a:rPr lang="en-US" sz="2667" kern="0">
                  <a:solidFill>
                    <a:srgbClr val="FFFFFF"/>
                  </a:solidFill>
                  <a:latin typeface="Bitter SemiBold"/>
                  <a:ea typeface="Bitter SemiBold"/>
                  <a:cs typeface="Bitter SemiBold"/>
                  <a:sym typeface="Bitter SemiBold"/>
                </a:rPr>
                <a:t>FOR FREE.</a:t>
              </a:r>
              <a:endParaRPr sz="2667" kern="0">
                <a:solidFill>
                  <a:srgbClr val="FFFFFF"/>
                </a:solidFill>
                <a:latin typeface="Bitter SemiBold"/>
                <a:ea typeface="Bitter SemiBold"/>
                <a:cs typeface="Bitter SemiBold"/>
                <a:sym typeface="Bitter SemiBold"/>
              </a:endParaRPr>
            </a:p>
          </p:txBody>
        </p:sp>
      </p:grpSp>
      <p:grpSp>
        <p:nvGrpSpPr>
          <p:cNvPr id="197" name="Google Shape;197;p20"/>
          <p:cNvGrpSpPr/>
          <p:nvPr/>
        </p:nvGrpSpPr>
        <p:grpSpPr>
          <a:xfrm>
            <a:off x="8575788" y="1045951"/>
            <a:ext cx="2774283" cy="5557531"/>
            <a:chOff x="1750147" y="454919"/>
            <a:chExt cx="1880275" cy="3766625"/>
          </a:xfrm>
        </p:grpSpPr>
        <p:pic>
          <p:nvPicPr>
            <p:cNvPr id="198" name="Google Shape;198;p20"/>
            <p:cNvPicPr preferRelativeResize="0"/>
            <p:nvPr/>
          </p:nvPicPr>
          <p:blipFill rotWithShape="1">
            <a:blip r:embed="rId11">
              <a:alphaModFix/>
            </a:blip>
            <a:srcRect/>
            <a:stretch/>
          </p:blipFill>
          <p:spPr>
            <a:xfrm>
              <a:off x="1852550" y="560350"/>
              <a:ext cx="1675500" cy="3581700"/>
            </a:xfrm>
            <a:prstGeom prst="roundRect">
              <a:avLst>
                <a:gd name="adj" fmla="val 7837"/>
              </a:avLst>
            </a:prstGeom>
            <a:noFill/>
            <a:ln>
              <a:noFill/>
            </a:ln>
          </p:spPr>
        </p:pic>
        <p:pic>
          <p:nvPicPr>
            <p:cNvPr id="199" name="Google Shape;199;p20"/>
            <p:cNvPicPr preferRelativeResize="0"/>
            <p:nvPr/>
          </p:nvPicPr>
          <p:blipFill rotWithShape="1">
            <a:blip r:embed="rId12">
              <a:alphaModFix/>
            </a:blip>
            <a:srcRect l="6360" t="3600" r="6035" b="3608"/>
            <a:stretch/>
          </p:blipFill>
          <p:spPr>
            <a:xfrm>
              <a:off x="1750147" y="454919"/>
              <a:ext cx="1880275" cy="3766625"/>
            </a:xfrm>
            <a:prstGeom prst="rect">
              <a:avLst/>
            </a:prstGeom>
            <a:noFill/>
            <a:ln>
              <a:noFill/>
            </a:ln>
          </p:spPr>
        </p:pic>
      </p:grpSp>
      <p:pic>
        <p:nvPicPr>
          <p:cNvPr id="200" name="Google Shape;200;p20"/>
          <p:cNvPicPr preferRelativeResize="0"/>
          <p:nvPr/>
        </p:nvPicPr>
        <p:blipFill rotWithShape="1">
          <a:blip r:embed="rId13">
            <a:alphaModFix/>
          </a:blip>
          <a:srcRect/>
          <a:stretch/>
        </p:blipFill>
        <p:spPr>
          <a:xfrm>
            <a:off x="849733" y="5403233"/>
            <a:ext cx="1213200" cy="12132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20301"/>
        </a:solidFill>
        <a:effectLst/>
      </p:bgPr>
    </p:bg>
    <p:spTree>
      <p:nvGrpSpPr>
        <p:cNvPr id="1" name="Shape 133"/>
        <p:cNvGrpSpPr/>
        <p:nvPr/>
      </p:nvGrpSpPr>
      <p:grpSpPr>
        <a:xfrm>
          <a:off x="0" y="0"/>
          <a:ext cx="0" cy="0"/>
          <a:chOff x="0" y="0"/>
          <a:chExt cx="0" cy="0"/>
        </a:xfrm>
      </p:grpSpPr>
      <p:grpSp>
        <p:nvGrpSpPr>
          <p:cNvPr id="134" name="Google Shape;134;p17"/>
          <p:cNvGrpSpPr/>
          <p:nvPr/>
        </p:nvGrpSpPr>
        <p:grpSpPr>
          <a:xfrm>
            <a:off x="1981200" y="-23813"/>
            <a:ext cx="7812900" cy="2391643"/>
            <a:chOff x="-416652" y="-47625"/>
            <a:chExt cx="15625800" cy="4783285"/>
          </a:xfrm>
        </p:grpSpPr>
        <p:sp>
          <p:nvSpPr>
            <p:cNvPr id="135" name="Google Shape;135;p17"/>
            <p:cNvSpPr txBox="1"/>
            <p:nvPr/>
          </p:nvSpPr>
          <p:spPr>
            <a:xfrm>
              <a:off x="972964" y="-47625"/>
              <a:ext cx="13679970" cy="1119024"/>
            </a:xfrm>
            <a:prstGeom prst="rect">
              <a:avLst/>
            </a:prstGeom>
            <a:noFill/>
            <a:ln>
              <a:noFill/>
            </a:ln>
          </p:spPr>
          <p:txBody>
            <a:bodyPr spcFirstLastPara="1" wrap="square" lIns="0" tIns="0" rIns="0" bIns="0" anchor="t" anchorCtr="0">
              <a:spAutoFit/>
            </a:bodyPr>
            <a:lstStyle/>
            <a:p>
              <a:pPr algn="ctr" defTabSz="609630">
                <a:lnSpc>
                  <a:spcPct val="303333"/>
                </a:lnSpc>
                <a:buClr>
                  <a:srgbClr val="000000"/>
                </a:buClr>
              </a:pPr>
              <a:endParaRPr sz="1200" kern="0">
                <a:solidFill>
                  <a:srgbClr val="000000"/>
                </a:solidFill>
                <a:latin typeface="Calibri"/>
                <a:ea typeface="Calibri"/>
                <a:cs typeface="Calibri"/>
                <a:sym typeface="Calibri"/>
              </a:endParaRPr>
            </a:p>
          </p:txBody>
        </p:sp>
        <p:sp>
          <p:nvSpPr>
            <p:cNvPr id="136" name="Google Shape;136;p17"/>
            <p:cNvSpPr txBox="1"/>
            <p:nvPr/>
          </p:nvSpPr>
          <p:spPr>
            <a:xfrm>
              <a:off x="-416652" y="654973"/>
              <a:ext cx="15625800" cy="2521459"/>
            </a:xfrm>
            <a:prstGeom prst="rect">
              <a:avLst/>
            </a:prstGeom>
            <a:noFill/>
            <a:ln>
              <a:noFill/>
            </a:ln>
          </p:spPr>
          <p:txBody>
            <a:bodyPr spcFirstLastPara="1" wrap="square" lIns="0" tIns="0" rIns="0" bIns="0" anchor="t" anchorCtr="0">
              <a:spAutoFit/>
            </a:bodyPr>
            <a:lstStyle/>
            <a:p>
              <a:pPr algn="ctr" defTabSz="609630">
                <a:lnSpc>
                  <a:spcPct val="96250"/>
                </a:lnSpc>
                <a:buClr>
                  <a:srgbClr val="000000"/>
                </a:buClr>
              </a:pPr>
              <a:r>
                <a:rPr lang="en-US" sz="4267" kern="0">
                  <a:solidFill>
                    <a:srgbClr val="FFDB15"/>
                  </a:solidFill>
                  <a:latin typeface="Arial"/>
                  <a:ea typeface="Arial"/>
                  <a:cs typeface="Arial"/>
                  <a:sym typeface="Arial"/>
                </a:rPr>
                <a:t>Common concerns addressed </a:t>
              </a:r>
              <a:endParaRPr sz="933" kern="0">
                <a:solidFill>
                  <a:srgbClr val="000000"/>
                </a:solidFill>
                <a:latin typeface="Arial"/>
                <a:cs typeface="Arial"/>
                <a:sym typeface="Arial"/>
              </a:endParaRPr>
            </a:p>
            <a:p>
              <a:pPr algn="ctr" defTabSz="609630">
                <a:lnSpc>
                  <a:spcPct val="96250"/>
                </a:lnSpc>
                <a:buClr>
                  <a:srgbClr val="000000"/>
                </a:buClr>
              </a:pPr>
              <a:r>
                <a:rPr lang="en-US" sz="4267" kern="0">
                  <a:solidFill>
                    <a:srgbClr val="FFDB15"/>
                  </a:solidFill>
                  <a:latin typeface="Arial"/>
                  <a:ea typeface="Arial"/>
                  <a:cs typeface="Arial"/>
                  <a:sym typeface="Arial"/>
                </a:rPr>
                <a:t>at UCS</a:t>
              </a:r>
              <a:endParaRPr sz="933" kern="0">
                <a:solidFill>
                  <a:srgbClr val="000000"/>
                </a:solidFill>
                <a:latin typeface="Arial"/>
                <a:cs typeface="Arial"/>
                <a:sym typeface="Arial"/>
              </a:endParaRPr>
            </a:p>
          </p:txBody>
        </p:sp>
        <p:sp>
          <p:nvSpPr>
            <p:cNvPr id="137" name="Google Shape;137;p17"/>
            <p:cNvSpPr txBox="1"/>
            <p:nvPr/>
          </p:nvSpPr>
          <p:spPr>
            <a:xfrm>
              <a:off x="2107226" y="3642410"/>
              <a:ext cx="11411448" cy="1093250"/>
            </a:xfrm>
            <a:prstGeom prst="rect">
              <a:avLst/>
            </a:prstGeom>
            <a:noFill/>
            <a:ln>
              <a:noFill/>
            </a:ln>
          </p:spPr>
          <p:txBody>
            <a:bodyPr spcFirstLastPara="1" wrap="square" lIns="0" tIns="0" rIns="0" bIns="0" anchor="t" anchorCtr="0">
              <a:spAutoFit/>
            </a:bodyPr>
            <a:lstStyle/>
            <a:p>
              <a:pPr algn="ctr" defTabSz="609630">
                <a:lnSpc>
                  <a:spcPct val="296333"/>
                </a:lnSpc>
                <a:buClr>
                  <a:srgbClr val="000000"/>
                </a:buClr>
              </a:pPr>
              <a:endParaRPr sz="1200" kern="0">
                <a:solidFill>
                  <a:srgbClr val="000000"/>
                </a:solidFill>
                <a:latin typeface="Calibri"/>
                <a:ea typeface="Calibri"/>
                <a:cs typeface="Calibri"/>
                <a:sym typeface="Calibri"/>
              </a:endParaRPr>
            </a:p>
          </p:txBody>
        </p:sp>
      </p:grpSp>
      <p:sp>
        <p:nvSpPr>
          <p:cNvPr id="138" name="Google Shape;138;p17"/>
          <p:cNvSpPr txBox="1"/>
          <p:nvPr/>
        </p:nvSpPr>
        <p:spPr>
          <a:xfrm>
            <a:off x="1176214" y="2274851"/>
            <a:ext cx="6052200" cy="3756926"/>
          </a:xfrm>
          <a:prstGeom prst="rect">
            <a:avLst/>
          </a:prstGeom>
          <a:noFill/>
          <a:ln>
            <a:noFill/>
          </a:ln>
        </p:spPr>
        <p:txBody>
          <a:bodyPr spcFirstLastPara="1" wrap="square" lIns="0" tIns="0" rIns="0" bIns="0" anchor="t" anchorCtr="0">
            <a:spAutoFit/>
          </a:bodyPr>
          <a:lstStyle/>
          <a:p>
            <a:pPr marL="462303" lvl="1" indent="-270947" defTabSz="609630">
              <a:lnSpc>
                <a:spcPct val="91875"/>
              </a:lnSpc>
              <a:buClr>
                <a:srgbClr val="FFDB15"/>
              </a:buClr>
              <a:buSzPts val="6400"/>
              <a:buFont typeface="Arial"/>
              <a:buChar char="•"/>
            </a:pPr>
            <a:r>
              <a:rPr lang="en-US" sz="4267" kern="0" dirty="0">
                <a:solidFill>
                  <a:srgbClr val="FFDB15"/>
                </a:solidFill>
                <a:latin typeface="Arial"/>
                <a:ea typeface="Arial"/>
                <a:cs typeface="Arial"/>
                <a:sym typeface="Arial"/>
              </a:rPr>
              <a:t>Anxiety </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ea typeface="Arial"/>
                <a:cs typeface="Arial"/>
                <a:sym typeface="Arial"/>
              </a:rPr>
              <a:t>Depression</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ea typeface="Arial"/>
                <a:cs typeface="Arial"/>
                <a:sym typeface="Arial"/>
              </a:rPr>
              <a:t>Stress</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ea typeface="Arial"/>
                <a:cs typeface="Arial"/>
                <a:sym typeface="Arial"/>
              </a:rPr>
              <a:t>Trauma</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ea typeface="Arial"/>
                <a:cs typeface="Arial"/>
                <a:sym typeface="Arial"/>
              </a:rPr>
              <a:t>Relationship   Problems</a:t>
            </a:r>
            <a:endParaRPr sz="933" kern="0" dirty="0">
              <a:solidFill>
                <a:srgbClr val="000000"/>
              </a:solidFill>
              <a:latin typeface="Arial"/>
              <a:cs typeface="Arial"/>
              <a:sym typeface="Arial"/>
            </a:endParaRPr>
          </a:p>
          <a:p>
            <a:pPr defTabSz="609630">
              <a:lnSpc>
                <a:spcPct val="91875"/>
              </a:lnSpc>
              <a:buClr>
                <a:srgbClr val="000000"/>
              </a:buClr>
            </a:pPr>
            <a:endParaRPr sz="933" kern="0" dirty="0">
              <a:solidFill>
                <a:srgbClr val="000000"/>
              </a:solidFill>
              <a:latin typeface="Arial"/>
              <a:cs typeface="Arial"/>
              <a:sym typeface="Arial"/>
            </a:endParaRPr>
          </a:p>
        </p:txBody>
      </p:sp>
      <p:sp>
        <p:nvSpPr>
          <p:cNvPr id="139" name="Google Shape;139;p17"/>
          <p:cNvSpPr txBox="1"/>
          <p:nvPr/>
        </p:nvSpPr>
        <p:spPr>
          <a:xfrm>
            <a:off x="5407317" y="2160700"/>
            <a:ext cx="6427600" cy="3747929"/>
          </a:xfrm>
          <a:prstGeom prst="rect">
            <a:avLst/>
          </a:prstGeom>
          <a:noFill/>
          <a:ln>
            <a:noFill/>
          </a:ln>
        </p:spPr>
        <p:txBody>
          <a:bodyPr spcFirstLastPara="1" wrap="square" lIns="60950" tIns="60950" rIns="60950" bIns="60950" anchor="t" anchorCtr="0">
            <a:spAutoFit/>
          </a:bodyPr>
          <a:lstStyle/>
          <a:p>
            <a:pPr marL="462303" lvl="1" indent="-270947" defTabSz="609630">
              <a:lnSpc>
                <a:spcPct val="91875"/>
              </a:lnSpc>
              <a:buClr>
                <a:srgbClr val="FFDB15"/>
              </a:buClr>
              <a:buSzPts val="6400"/>
              <a:buFont typeface="Arial"/>
              <a:buChar char="•"/>
            </a:pPr>
            <a:r>
              <a:rPr lang="en-US" sz="4267" kern="0" dirty="0">
                <a:solidFill>
                  <a:srgbClr val="FFDB15"/>
                </a:solidFill>
                <a:latin typeface="Arial"/>
                <a:cs typeface="Arial"/>
                <a:sym typeface="Arial"/>
              </a:rPr>
              <a:t>Family Issues</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cs typeface="Arial"/>
                <a:sym typeface="Arial"/>
              </a:rPr>
              <a:t>Academic Functioning</a:t>
            </a:r>
            <a:endParaRPr sz="933" kern="0" dirty="0">
              <a:solidFill>
                <a:srgbClr val="000000"/>
              </a:solidFill>
              <a:latin typeface="Arial"/>
              <a:cs typeface="Arial"/>
              <a:sym typeface="Arial"/>
            </a:endParaRPr>
          </a:p>
          <a:p>
            <a:pPr marL="462303" lvl="1" indent="-270947" defTabSz="609630">
              <a:lnSpc>
                <a:spcPct val="91875"/>
              </a:lnSpc>
              <a:buClr>
                <a:srgbClr val="FFDB15"/>
              </a:buClr>
              <a:buSzPts val="6400"/>
              <a:buFont typeface="Arial"/>
              <a:buChar char="•"/>
            </a:pPr>
            <a:r>
              <a:rPr lang="en-US" sz="4267" kern="0" dirty="0">
                <a:solidFill>
                  <a:srgbClr val="FFDB15"/>
                </a:solidFill>
                <a:latin typeface="Arial"/>
                <a:cs typeface="Arial"/>
                <a:sym typeface="Arial"/>
              </a:rPr>
              <a:t>Adjustment/Life Transitions</a:t>
            </a:r>
          </a:p>
          <a:p>
            <a:pPr marL="462303" lvl="1" indent="-270947" defTabSz="609630">
              <a:lnSpc>
                <a:spcPct val="91875"/>
              </a:lnSpc>
              <a:buClr>
                <a:srgbClr val="FFDB15"/>
              </a:buClr>
              <a:buSzPts val="6400"/>
              <a:buFont typeface="Arial"/>
              <a:buChar char="•"/>
            </a:pPr>
            <a:r>
              <a:rPr lang="en-US" sz="4267" kern="0" dirty="0">
                <a:solidFill>
                  <a:srgbClr val="FFDB15"/>
                </a:solidFill>
                <a:latin typeface="Arial"/>
                <a:cs typeface="Arial"/>
                <a:sym typeface="Arial"/>
              </a:rPr>
              <a:t>Grief/Loss</a:t>
            </a:r>
          </a:p>
          <a:p>
            <a:pPr marL="462303" lvl="1" indent="-270947" defTabSz="609630">
              <a:lnSpc>
                <a:spcPct val="91875"/>
              </a:lnSpc>
              <a:buClr>
                <a:srgbClr val="FFDB15"/>
              </a:buClr>
              <a:buSzPts val="6400"/>
              <a:buFont typeface="Arial"/>
              <a:buChar char="•"/>
            </a:pPr>
            <a:r>
              <a:rPr lang="en-US" sz="4267" kern="0" dirty="0">
                <a:solidFill>
                  <a:srgbClr val="FFDB15"/>
                </a:solidFill>
                <a:latin typeface="Arial"/>
                <a:cs typeface="Arial"/>
                <a:sym typeface="Arial"/>
              </a:rPr>
              <a:t>Cultural/Identity Issues</a:t>
            </a:r>
            <a:endParaRPr sz="933" kern="0" dirty="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205"/>
        <p:cNvGrpSpPr/>
        <p:nvPr/>
      </p:nvGrpSpPr>
      <p:grpSpPr>
        <a:xfrm>
          <a:off x="0" y="0"/>
          <a:ext cx="0" cy="0"/>
          <a:chOff x="0" y="0"/>
          <a:chExt cx="0" cy="0"/>
        </a:xfrm>
      </p:grpSpPr>
      <p:sp>
        <p:nvSpPr>
          <p:cNvPr id="206" name="Google Shape;206;p21"/>
          <p:cNvSpPr/>
          <p:nvPr/>
        </p:nvSpPr>
        <p:spPr>
          <a:xfrm>
            <a:off x="5713891" y="864169"/>
            <a:ext cx="140014" cy="54864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207" name="Google Shape;207;p21"/>
          <p:cNvSpPr/>
          <p:nvPr/>
        </p:nvSpPr>
        <p:spPr>
          <a:xfrm>
            <a:off x="12001909" y="-155857"/>
            <a:ext cx="378416" cy="7179051"/>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208" name="Google Shape;208;p21"/>
          <p:cNvSpPr txBox="1"/>
          <p:nvPr/>
        </p:nvSpPr>
        <p:spPr>
          <a:xfrm>
            <a:off x="743559" y="957787"/>
            <a:ext cx="4479600" cy="1440394"/>
          </a:xfrm>
          <a:prstGeom prst="rect">
            <a:avLst/>
          </a:prstGeom>
          <a:noFill/>
          <a:ln>
            <a:noFill/>
          </a:ln>
        </p:spPr>
        <p:txBody>
          <a:bodyPr spcFirstLastPara="1" wrap="square" lIns="0" tIns="0" rIns="0" bIns="0" anchor="t" anchorCtr="0">
            <a:spAutoFit/>
          </a:bodyPr>
          <a:lstStyle/>
          <a:p>
            <a:pPr algn="ctr" defTabSz="609630">
              <a:lnSpc>
                <a:spcPct val="117316"/>
              </a:lnSpc>
              <a:buClr>
                <a:srgbClr val="000000"/>
              </a:buClr>
              <a:defRPr/>
            </a:pPr>
            <a:r>
              <a:rPr lang="en-US" sz="4000" kern="0" dirty="0">
                <a:solidFill>
                  <a:srgbClr val="020301"/>
                </a:solidFill>
                <a:latin typeface="Arial"/>
                <a:ea typeface="Arial"/>
                <a:cs typeface="Arial"/>
                <a:sym typeface="Arial"/>
              </a:rPr>
              <a:t>Support Groups</a:t>
            </a:r>
            <a:endParaRPr sz="933" kern="0" dirty="0">
              <a:solidFill>
                <a:srgbClr val="000000"/>
              </a:solidFill>
              <a:latin typeface="Arial"/>
              <a:cs typeface="Arial"/>
              <a:sym typeface="Arial"/>
            </a:endParaRPr>
          </a:p>
          <a:p>
            <a:pPr defTabSz="609630">
              <a:lnSpc>
                <a:spcPct val="117316"/>
              </a:lnSpc>
              <a:buClr>
                <a:srgbClr val="000000"/>
              </a:buClr>
              <a:defRPr/>
            </a:pPr>
            <a:endParaRPr sz="4000" b="1" kern="0" dirty="0">
              <a:solidFill>
                <a:srgbClr val="020301"/>
              </a:solidFill>
              <a:latin typeface="League Spartan"/>
              <a:ea typeface="League Spartan"/>
              <a:cs typeface="League Spartan"/>
              <a:sym typeface="League Spartan"/>
            </a:endParaRPr>
          </a:p>
        </p:txBody>
      </p:sp>
      <p:sp>
        <p:nvSpPr>
          <p:cNvPr id="209" name="Google Shape;209;p21"/>
          <p:cNvSpPr/>
          <p:nvPr/>
        </p:nvSpPr>
        <p:spPr>
          <a:xfrm>
            <a:off x="5853905" y="664029"/>
            <a:ext cx="6025200" cy="5889171"/>
          </a:xfrm>
          <a:prstGeom prst="rect">
            <a:avLst/>
          </a:prstGeom>
          <a:noFill/>
          <a:ln>
            <a:noFill/>
          </a:ln>
        </p:spPr>
        <p:txBody>
          <a:bodyPr spcFirstLastPara="1" wrap="square" lIns="60950" tIns="30467" rIns="60950" bIns="30467" anchor="t" anchorCtr="0">
            <a:noAutofit/>
          </a:bodyPr>
          <a:lstStyle/>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Black Voices</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Rainbow Group</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Latinx Voices</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International Student Discussion </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Asian Voices</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Survivors of Sexual Violence</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Students with Chronic Health Conditions</a:t>
            </a: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cs typeface="Arial"/>
                <a:sym typeface="Arial"/>
              </a:rPr>
              <a:t>Grief Support Group</a:t>
            </a:r>
            <a:endParaRPr sz="2667" kern="0" dirty="0">
              <a:solidFill>
                <a:srgbClr val="000000"/>
              </a:solidFill>
              <a:latin typeface="Arial"/>
              <a:cs typeface="Arial"/>
              <a:sym typeface="Arial"/>
            </a:endParaRPr>
          </a:p>
          <a:p>
            <a:pPr marL="495623" lvl="1" indent="-247811" defTabSz="609630">
              <a:lnSpc>
                <a:spcPct val="143250"/>
              </a:lnSpc>
              <a:buClr>
                <a:srgbClr val="000000"/>
              </a:buClr>
              <a:buSzPts val="4400"/>
              <a:buFont typeface="Arial"/>
              <a:buChar char="•"/>
              <a:defRPr/>
            </a:pPr>
            <a:r>
              <a:rPr lang="en-US" sz="2667" kern="0" dirty="0">
                <a:solidFill>
                  <a:srgbClr val="000000"/>
                </a:solidFill>
                <a:latin typeface="Arial"/>
                <a:ea typeface="Arial"/>
                <a:cs typeface="Arial"/>
                <a:sym typeface="Arial"/>
              </a:rPr>
              <a:t>ADHD Support &amp; Skills Group</a:t>
            </a:r>
          </a:p>
          <a:p>
            <a:pPr marL="495623" lvl="1" indent="-247811" defTabSz="609630">
              <a:lnSpc>
                <a:spcPct val="143250"/>
              </a:lnSpc>
              <a:buClr>
                <a:srgbClr val="000000"/>
              </a:buClr>
              <a:buSzPts val="4400"/>
              <a:buFont typeface="Arial"/>
              <a:buChar char="•"/>
              <a:defRPr/>
            </a:pPr>
            <a:endParaRPr sz="933" kern="0" dirty="0">
              <a:solidFill>
                <a:srgbClr val="000000"/>
              </a:solidFill>
              <a:latin typeface="Arial"/>
              <a:cs typeface="Arial"/>
              <a:sym typeface="Arial"/>
            </a:endParaRPr>
          </a:p>
        </p:txBody>
      </p:sp>
      <p:pic>
        <p:nvPicPr>
          <p:cNvPr id="210" name="Google Shape;210;p21"/>
          <p:cNvPicPr preferRelativeResize="0"/>
          <p:nvPr/>
        </p:nvPicPr>
        <p:blipFill rotWithShape="1">
          <a:blip r:embed="rId3">
            <a:alphaModFix/>
          </a:blip>
          <a:srcRect/>
          <a:stretch/>
        </p:blipFill>
        <p:spPr>
          <a:xfrm>
            <a:off x="1320800" y="2797260"/>
            <a:ext cx="3325118" cy="3325118"/>
          </a:xfrm>
          <a:prstGeom prst="rect">
            <a:avLst/>
          </a:prstGeom>
          <a:noFill/>
          <a:ln>
            <a:noFill/>
          </a:ln>
        </p:spPr>
      </p:pic>
      <p:sp>
        <p:nvSpPr>
          <p:cNvPr id="211" name="Google Shape;211;p21"/>
          <p:cNvSpPr txBox="1"/>
          <p:nvPr/>
        </p:nvSpPr>
        <p:spPr>
          <a:xfrm>
            <a:off x="1320799" y="2223775"/>
            <a:ext cx="3628288" cy="348852"/>
          </a:xfrm>
          <a:prstGeom prst="rect">
            <a:avLst/>
          </a:prstGeom>
          <a:noFill/>
          <a:ln>
            <a:noFill/>
          </a:ln>
        </p:spPr>
        <p:txBody>
          <a:bodyPr spcFirstLastPara="1" wrap="square" lIns="60950" tIns="30467" rIns="60950" bIns="30467" anchor="t" anchorCtr="0">
            <a:spAutoFit/>
          </a:bodyPr>
          <a:lstStyle/>
          <a:p>
            <a:pPr defTabSz="609630">
              <a:buClr>
                <a:srgbClr val="000000"/>
              </a:buClr>
              <a:defRPr/>
            </a:pPr>
            <a:r>
              <a:rPr lang="en-US" sz="1867" b="1" kern="0" dirty="0">
                <a:solidFill>
                  <a:srgbClr val="000000"/>
                </a:solidFill>
                <a:latin typeface="Arial"/>
                <a:ea typeface="Arial"/>
                <a:cs typeface="Arial"/>
                <a:sym typeface="Arial"/>
              </a:rPr>
              <a:t>More info and sign ups here: </a:t>
            </a:r>
            <a:endParaRPr sz="933" kern="0" dirty="0">
              <a:solidFill>
                <a:srgbClr val="000000"/>
              </a:solidFill>
              <a:latin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205"/>
        <p:cNvGrpSpPr/>
        <p:nvPr/>
      </p:nvGrpSpPr>
      <p:grpSpPr>
        <a:xfrm>
          <a:off x="0" y="0"/>
          <a:ext cx="0" cy="0"/>
          <a:chOff x="0" y="0"/>
          <a:chExt cx="0" cy="0"/>
        </a:xfrm>
      </p:grpSpPr>
      <p:sp>
        <p:nvSpPr>
          <p:cNvPr id="206" name="Google Shape;206;p21"/>
          <p:cNvSpPr/>
          <p:nvPr/>
        </p:nvSpPr>
        <p:spPr>
          <a:xfrm>
            <a:off x="5713891" y="864169"/>
            <a:ext cx="140014" cy="54864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207" name="Google Shape;207;p21"/>
          <p:cNvSpPr/>
          <p:nvPr/>
        </p:nvSpPr>
        <p:spPr>
          <a:xfrm>
            <a:off x="12001909" y="-155857"/>
            <a:ext cx="378416" cy="7179051"/>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defRPr/>
            </a:pPr>
            <a:endParaRPr sz="933" kern="0">
              <a:solidFill>
                <a:srgbClr val="000000"/>
              </a:solidFill>
              <a:latin typeface="Arial"/>
              <a:cs typeface="Arial"/>
              <a:sym typeface="Arial"/>
            </a:endParaRPr>
          </a:p>
        </p:txBody>
      </p:sp>
      <p:sp>
        <p:nvSpPr>
          <p:cNvPr id="208" name="Google Shape;208;p21"/>
          <p:cNvSpPr txBox="1"/>
          <p:nvPr/>
        </p:nvSpPr>
        <p:spPr>
          <a:xfrm>
            <a:off x="743559" y="957787"/>
            <a:ext cx="4479600" cy="1440394"/>
          </a:xfrm>
          <a:prstGeom prst="rect">
            <a:avLst/>
          </a:prstGeom>
          <a:noFill/>
          <a:ln>
            <a:noFill/>
          </a:ln>
        </p:spPr>
        <p:txBody>
          <a:bodyPr spcFirstLastPara="1" wrap="square" lIns="0" tIns="0" rIns="0" bIns="0" anchor="t" anchorCtr="0">
            <a:spAutoFit/>
          </a:bodyPr>
          <a:lstStyle/>
          <a:p>
            <a:pPr algn="ctr" defTabSz="609630">
              <a:lnSpc>
                <a:spcPct val="117316"/>
              </a:lnSpc>
              <a:buClr>
                <a:srgbClr val="000000"/>
              </a:buClr>
              <a:defRPr/>
            </a:pPr>
            <a:r>
              <a:rPr lang="en-US" sz="4000" kern="0" dirty="0">
                <a:solidFill>
                  <a:srgbClr val="020301"/>
                </a:solidFill>
                <a:latin typeface="Arial"/>
                <a:ea typeface="Arial"/>
                <a:cs typeface="Arial"/>
                <a:sym typeface="Arial"/>
              </a:rPr>
              <a:t>Advocacy Services</a:t>
            </a:r>
            <a:endParaRPr sz="933" kern="0" dirty="0">
              <a:solidFill>
                <a:srgbClr val="000000"/>
              </a:solidFill>
              <a:latin typeface="Arial"/>
              <a:cs typeface="Arial"/>
              <a:sym typeface="Arial"/>
            </a:endParaRPr>
          </a:p>
          <a:p>
            <a:pPr defTabSz="609630">
              <a:lnSpc>
                <a:spcPct val="117316"/>
              </a:lnSpc>
              <a:buClr>
                <a:srgbClr val="000000"/>
              </a:buClr>
              <a:defRPr/>
            </a:pPr>
            <a:endParaRPr sz="4000" b="1" kern="0" dirty="0">
              <a:solidFill>
                <a:srgbClr val="020301"/>
              </a:solidFill>
              <a:latin typeface="League Spartan"/>
              <a:ea typeface="League Spartan"/>
              <a:cs typeface="League Spartan"/>
              <a:sym typeface="League Spartan"/>
            </a:endParaRPr>
          </a:p>
        </p:txBody>
      </p:sp>
      <p:sp>
        <p:nvSpPr>
          <p:cNvPr id="209" name="Google Shape;209;p21"/>
          <p:cNvSpPr/>
          <p:nvPr/>
        </p:nvSpPr>
        <p:spPr>
          <a:xfrm>
            <a:off x="5853905" y="-52154"/>
            <a:ext cx="6025200" cy="6605354"/>
          </a:xfrm>
          <a:prstGeom prst="rect">
            <a:avLst/>
          </a:prstGeom>
          <a:noFill/>
          <a:ln>
            <a:noFill/>
          </a:ln>
        </p:spPr>
        <p:txBody>
          <a:bodyPr spcFirstLastPara="1" wrap="square" lIns="60950" tIns="30467" rIns="60950" bIns="30467" anchor="t" anchorCtr="0">
            <a:noAutofit/>
          </a:bodyPr>
          <a:lstStyle/>
          <a:p>
            <a:pPr marL="495623" lvl="1" indent="-247811" defTabSz="609630">
              <a:lnSpc>
                <a:spcPct val="143250"/>
              </a:lnSpc>
              <a:buClr>
                <a:srgbClr val="000000"/>
              </a:buClr>
              <a:buSzPts val="4400"/>
              <a:buFont typeface="Arial"/>
              <a:buChar char="•"/>
              <a:defRPr/>
            </a:pPr>
            <a:endParaRPr sz="933" kern="0" dirty="0">
              <a:solidFill>
                <a:srgbClr val="000000"/>
              </a:solidFill>
              <a:latin typeface="Arial"/>
              <a:cs typeface="Arial"/>
              <a:sym typeface="Arial"/>
            </a:endParaRPr>
          </a:p>
        </p:txBody>
      </p:sp>
      <p:sp>
        <p:nvSpPr>
          <p:cNvPr id="2" name="Rectangle 1">
            <a:extLst>
              <a:ext uri="{FF2B5EF4-FFF2-40B4-BE49-F238E27FC236}">
                <a16:creationId xmlns:a16="http://schemas.microsoft.com/office/drawing/2014/main" id="{96D4C4CE-44C2-473B-855D-7440AFD62E96}"/>
              </a:ext>
            </a:extLst>
          </p:cNvPr>
          <p:cNvSpPr/>
          <p:nvPr/>
        </p:nvSpPr>
        <p:spPr>
          <a:xfrm>
            <a:off x="6678245" y="957787"/>
            <a:ext cx="4376519" cy="749244"/>
          </a:xfrm>
          <a:prstGeom prst="rect">
            <a:avLst/>
          </a:prstGeom>
        </p:spPr>
        <p:txBody>
          <a:bodyPr wrap="none">
            <a:spAutoFit/>
          </a:bodyPr>
          <a:lstStyle/>
          <a:p>
            <a:pPr algn="ctr" defTabSz="609630">
              <a:lnSpc>
                <a:spcPct val="117316"/>
              </a:lnSpc>
              <a:buClr>
                <a:srgbClr val="000000"/>
              </a:buClr>
              <a:defRPr/>
            </a:pPr>
            <a:r>
              <a:rPr lang="en-US" sz="4000" kern="0" dirty="0">
                <a:solidFill>
                  <a:srgbClr val="020301"/>
                </a:solidFill>
                <a:latin typeface="Arial"/>
                <a:cs typeface="Arial"/>
                <a:sym typeface="Arial"/>
              </a:rPr>
              <a:t>Rams in Recovery</a:t>
            </a:r>
            <a:endParaRPr lang="en-US" sz="4000" kern="0" dirty="0">
              <a:solidFill>
                <a:srgbClr val="000000"/>
              </a:solidFill>
              <a:latin typeface="Arial"/>
              <a:cs typeface="Arial"/>
              <a:sym typeface="Arial"/>
            </a:endParaRPr>
          </a:p>
        </p:txBody>
      </p:sp>
      <p:sp>
        <p:nvSpPr>
          <p:cNvPr id="3" name="Rectangle 2">
            <a:extLst>
              <a:ext uri="{FF2B5EF4-FFF2-40B4-BE49-F238E27FC236}">
                <a16:creationId xmlns:a16="http://schemas.microsoft.com/office/drawing/2014/main" id="{149DD554-6BB9-4CFD-BF36-F1D7AB14FBEC}"/>
              </a:ext>
            </a:extLst>
          </p:cNvPr>
          <p:cNvSpPr/>
          <p:nvPr/>
        </p:nvSpPr>
        <p:spPr>
          <a:xfrm>
            <a:off x="680796" y="2096758"/>
            <a:ext cx="4787729" cy="4041427"/>
          </a:xfrm>
          <a:prstGeom prst="rect">
            <a:avLst/>
          </a:prstGeom>
        </p:spPr>
        <p:txBody>
          <a:bodyPr wrap="square">
            <a:spAutoFit/>
          </a:bodyPr>
          <a:lstStyle/>
          <a:p>
            <a:pPr defTabSz="609630">
              <a:buClr>
                <a:srgbClr val="000000"/>
              </a:buClr>
            </a:pPr>
            <a:r>
              <a:rPr lang="en-US" sz="2333" kern="0" dirty="0">
                <a:solidFill>
                  <a:srgbClr val="333333"/>
                </a:solidFill>
                <a:latin typeface="Arial"/>
                <a:cs typeface="Arial"/>
                <a:sym typeface="Arial"/>
              </a:rPr>
              <a:t>Non-therapeutic support after </a:t>
            </a:r>
          </a:p>
          <a:p>
            <a:pPr defTabSz="609630">
              <a:buClr>
                <a:srgbClr val="000000"/>
              </a:buClr>
            </a:pPr>
            <a:r>
              <a:rPr lang="en-US" sz="2333" kern="0" dirty="0">
                <a:solidFill>
                  <a:srgbClr val="333333"/>
                </a:solidFill>
                <a:latin typeface="Arial"/>
                <a:cs typeface="Arial"/>
                <a:sym typeface="Arial"/>
              </a:rPr>
              <a:t>experiencing sexual assault, dating </a:t>
            </a:r>
          </a:p>
          <a:p>
            <a:pPr defTabSz="609630">
              <a:buClr>
                <a:srgbClr val="000000"/>
              </a:buClr>
            </a:pPr>
            <a:r>
              <a:rPr lang="en-US" sz="2333" kern="0" dirty="0">
                <a:solidFill>
                  <a:srgbClr val="333333"/>
                </a:solidFill>
                <a:latin typeface="Arial"/>
                <a:cs typeface="Arial"/>
                <a:sym typeface="Arial"/>
              </a:rPr>
              <a:t>violence, and/or stalking.</a:t>
            </a:r>
          </a:p>
          <a:p>
            <a:pPr defTabSz="609630">
              <a:buClr>
                <a:srgbClr val="000000"/>
              </a:buClr>
            </a:pPr>
            <a:endParaRPr lang="en-US" sz="2333" kern="0" dirty="0">
              <a:solidFill>
                <a:srgbClr val="333333"/>
              </a:solidFill>
              <a:latin typeface="Arial"/>
              <a:cs typeface="Arial"/>
              <a:sym typeface="Arial"/>
            </a:endParaRPr>
          </a:p>
          <a:p>
            <a:pPr defTabSz="609630">
              <a:buClr>
                <a:srgbClr val="000000"/>
              </a:buClr>
            </a:pPr>
            <a:r>
              <a:rPr lang="en-US" sz="2333" kern="0" dirty="0">
                <a:solidFill>
                  <a:srgbClr val="333333"/>
                </a:solidFill>
                <a:latin typeface="Arial"/>
                <a:cs typeface="Arial"/>
                <a:sym typeface="Arial"/>
              </a:rPr>
              <a:t>University Student Commons</a:t>
            </a:r>
            <a:br>
              <a:rPr lang="en-US" sz="2333" kern="0" dirty="0">
                <a:solidFill>
                  <a:srgbClr val="333333"/>
                </a:solidFill>
                <a:latin typeface="Arial"/>
                <a:cs typeface="Arial"/>
                <a:sym typeface="Arial"/>
              </a:rPr>
            </a:br>
            <a:r>
              <a:rPr lang="en-US" sz="2333" kern="0" dirty="0">
                <a:solidFill>
                  <a:srgbClr val="333333"/>
                </a:solidFill>
                <a:latin typeface="Arial"/>
                <a:cs typeface="Arial"/>
                <a:sym typeface="Arial"/>
              </a:rPr>
              <a:t>907 Floyd Ave., Suite 238</a:t>
            </a:r>
            <a:br>
              <a:rPr lang="en-US" sz="2333" kern="0" dirty="0">
                <a:solidFill>
                  <a:srgbClr val="333333"/>
                </a:solidFill>
                <a:latin typeface="Arial"/>
                <a:cs typeface="Arial"/>
                <a:sym typeface="Arial"/>
              </a:rPr>
            </a:br>
            <a:r>
              <a:rPr lang="en-US" sz="2333" kern="0" dirty="0">
                <a:solidFill>
                  <a:srgbClr val="333333"/>
                </a:solidFill>
                <a:latin typeface="Arial"/>
                <a:cs typeface="Arial"/>
                <a:sym typeface="Arial"/>
              </a:rPr>
              <a:t>(804) 828-6200</a:t>
            </a:r>
            <a:br>
              <a:rPr lang="en-US" sz="2333" kern="0" dirty="0">
                <a:solidFill>
                  <a:srgbClr val="333333"/>
                </a:solidFill>
                <a:latin typeface="Arial"/>
                <a:cs typeface="Arial"/>
                <a:sym typeface="Arial"/>
              </a:rPr>
            </a:br>
            <a:r>
              <a:rPr lang="en-US" sz="2333" b="1" kern="0" dirty="0">
                <a:solidFill>
                  <a:srgbClr val="333333"/>
                </a:solidFill>
                <a:latin typeface="Arial"/>
                <a:cs typeface="Arial"/>
                <a:sym typeface="Arial"/>
                <a:hlinkClick r:id="rId3"/>
              </a:rPr>
              <a:t>myoptions@vcu.edu</a:t>
            </a:r>
            <a:endParaRPr lang="en-US" sz="2333" b="1" kern="0" dirty="0">
              <a:solidFill>
                <a:srgbClr val="333333"/>
              </a:solidFill>
              <a:latin typeface="Arial"/>
              <a:cs typeface="Arial"/>
              <a:sym typeface="Arial"/>
            </a:endParaRPr>
          </a:p>
          <a:p>
            <a:pPr defTabSz="609630">
              <a:buClr>
                <a:srgbClr val="000000"/>
              </a:buClr>
            </a:pPr>
            <a:endParaRPr lang="en-US" sz="2333" kern="0" dirty="0">
              <a:solidFill>
                <a:srgbClr val="333333"/>
              </a:solidFill>
              <a:latin typeface="Arial"/>
              <a:cs typeface="Arial"/>
              <a:sym typeface="Arial"/>
            </a:endParaRPr>
          </a:p>
          <a:p>
            <a:pPr defTabSz="609630">
              <a:buClr>
                <a:srgbClr val="000000"/>
              </a:buClr>
            </a:pPr>
            <a:r>
              <a:rPr lang="en-US" sz="2333" kern="0" dirty="0">
                <a:solidFill>
                  <a:srgbClr val="333333"/>
                </a:solidFill>
                <a:latin typeface="Arial"/>
                <a:cs typeface="Arial"/>
                <a:sym typeface="Arial"/>
              </a:rPr>
              <a:t>M - F: 8:00am – 5:00pm</a:t>
            </a:r>
          </a:p>
        </p:txBody>
      </p:sp>
      <p:sp>
        <p:nvSpPr>
          <p:cNvPr id="4" name="Rectangle 3">
            <a:extLst>
              <a:ext uri="{FF2B5EF4-FFF2-40B4-BE49-F238E27FC236}">
                <a16:creationId xmlns:a16="http://schemas.microsoft.com/office/drawing/2014/main" id="{68B8CA19-67D5-44A3-B7F5-8F5E31D21454}"/>
              </a:ext>
            </a:extLst>
          </p:cNvPr>
          <p:cNvSpPr/>
          <p:nvPr/>
        </p:nvSpPr>
        <p:spPr>
          <a:xfrm>
            <a:off x="6284325" y="2096758"/>
            <a:ext cx="5226880" cy="3682418"/>
          </a:xfrm>
          <a:prstGeom prst="rect">
            <a:avLst/>
          </a:prstGeom>
        </p:spPr>
        <p:txBody>
          <a:bodyPr wrap="square">
            <a:spAutoFit/>
          </a:bodyPr>
          <a:lstStyle/>
          <a:p>
            <a:pPr defTabSz="609630">
              <a:buClr>
                <a:srgbClr val="000000"/>
              </a:buClr>
            </a:pPr>
            <a:r>
              <a:rPr lang="en-US" sz="2333" kern="0" dirty="0">
                <a:solidFill>
                  <a:srgbClr val="333333"/>
                </a:solidFill>
                <a:latin typeface="Arial"/>
                <a:cs typeface="Arial"/>
                <a:sym typeface="Arial"/>
              </a:rPr>
              <a:t>Structured support for students in recovery from substance use.</a:t>
            </a:r>
          </a:p>
          <a:p>
            <a:pPr defTabSz="609630">
              <a:buClr>
                <a:srgbClr val="000000"/>
              </a:buClr>
            </a:pPr>
            <a:endParaRPr lang="en-US" sz="2333" kern="0" dirty="0">
              <a:solidFill>
                <a:srgbClr val="333333"/>
              </a:solidFill>
              <a:latin typeface="Arial"/>
              <a:cs typeface="Arial"/>
              <a:sym typeface="Arial"/>
            </a:endParaRPr>
          </a:p>
          <a:p>
            <a:pPr defTabSz="609630">
              <a:buClr>
                <a:srgbClr val="000000"/>
              </a:buClr>
            </a:pPr>
            <a:r>
              <a:rPr lang="en-US" sz="2333" kern="0" dirty="0">
                <a:solidFill>
                  <a:srgbClr val="333333"/>
                </a:solidFill>
                <a:latin typeface="Arial"/>
                <a:cs typeface="Arial"/>
                <a:sym typeface="Arial"/>
              </a:rPr>
              <a:t>The Recovery Clubhouse</a:t>
            </a:r>
            <a:br>
              <a:rPr lang="en-US" sz="2333" kern="0" dirty="0">
                <a:solidFill>
                  <a:srgbClr val="333333"/>
                </a:solidFill>
                <a:latin typeface="Arial"/>
                <a:cs typeface="Arial"/>
                <a:sym typeface="Arial"/>
              </a:rPr>
            </a:br>
            <a:r>
              <a:rPr lang="en-US" sz="2333" kern="0" dirty="0">
                <a:solidFill>
                  <a:srgbClr val="333333"/>
                </a:solidFill>
                <a:latin typeface="Arial"/>
                <a:cs typeface="Arial"/>
                <a:sym typeface="Arial"/>
              </a:rPr>
              <a:t>1103 W. Marshall St</a:t>
            </a:r>
            <a:br>
              <a:rPr lang="en-US" sz="2333" kern="0" dirty="0">
                <a:solidFill>
                  <a:srgbClr val="333333"/>
                </a:solidFill>
                <a:latin typeface="Arial"/>
                <a:cs typeface="Arial"/>
                <a:sym typeface="Arial"/>
              </a:rPr>
            </a:br>
            <a:r>
              <a:rPr lang="en-US" sz="2333" kern="0" dirty="0">
                <a:solidFill>
                  <a:srgbClr val="333333"/>
                </a:solidFill>
                <a:latin typeface="Arial"/>
                <a:cs typeface="Arial"/>
                <a:sym typeface="Arial"/>
              </a:rPr>
              <a:t>(804) 366-8027</a:t>
            </a:r>
            <a:br>
              <a:rPr lang="en-US" sz="2333" kern="0" dirty="0">
                <a:solidFill>
                  <a:srgbClr val="333333"/>
                </a:solidFill>
                <a:latin typeface="Arial"/>
                <a:cs typeface="Arial"/>
                <a:sym typeface="Arial"/>
              </a:rPr>
            </a:br>
            <a:r>
              <a:rPr lang="en-US" sz="2333" b="1" kern="0" dirty="0">
                <a:solidFill>
                  <a:srgbClr val="333333"/>
                </a:solidFill>
                <a:latin typeface="Arial"/>
                <a:cs typeface="Arial"/>
                <a:sym typeface="Arial"/>
                <a:hlinkClick r:id="rId4"/>
              </a:rPr>
              <a:t>recovery@vcu.edu</a:t>
            </a:r>
            <a:endParaRPr lang="en-US" sz="2333" kern="0" dirty="0">
              <a:solidFill>
                <a:srgbClr val="333333"/>
              </a:solidFill>
              <a:latin typeface="Arial"/>
              <a:cs typeface="Arial"/>
              <a:sym typeface="Arial"/>
            </a:endParaRPr>
          </a:p>
          <a:p>
            <a:pPr defTabSz="609630">
              <a:buClr>
                <a:srgbClr val="000000"/>
              </a:buClr>
            </a:pPr>
            <a:endParaRPr lang="en-US" sz="2333" kern="0" dirty="0">
              <a:solidFill>
                <a:srgbClr val="333333"/>
              </a:solidFill>
              <a:latin typeface="Arial"/>
              <a:cs typeface="Arial"/>
              <a:sym typeface="Arial"/>
            </a:endParaRPr>
          </a:p>
          <a:p>
            <a:pPr defTabSz="609630">
              <a:buClr>
                <a:srgbClr val="000000"/>
              </a:buClr>
            </a:pPr>
            <a:r>
              <a:rPr lang="en-US" sz="2333" kern="0" dirty="0">
                <a:solidFill>
                  <a:srgbClr val="333333"/>
                </a:solidFill>
                <a:latin typeface="Arial"/>
                <a:cs typeface="Arial"/>
                <a:sym typeface="Arial"/>
              </a:rPr>
              <a:t>T - Th: 10:00am – 5:00pm</a:t>
            </a:r>
            <a:br>
              <a:rPr lang="en-US" sz="2333" kern="0" dirty="0">
                <a:solidFill>
                  <a:srgbClr val="333333"/>
                </a:solidFill>
                <a:latin typeface="Arial"/>
                <a:cs typeface="Arial"/>
                <a:sym typeface="Arial"/>
              </a:rPr>
            </a:br>
            <a:r>
              <a:rPr lang="en-US" sz="2333" kern="0" dirty="0">
                <a:solidFill>
                  <a:srgbClr val="333333"/>
                </a:solidFill>
                <a:latin typeface="Arial"/>
                <a:cs typeface="Arial"/>
                <a:sym typeface="Arial"/>
              </a:rPr>
              <a:t>Drop-ins and Individual Study Spaces</a:t>
            </a:r>
          </a:p>
        </p:txBody>
      </p:sp>
    </p:spTree>
    <p:extLst>
      <p:ext uri="{BB962C8B-B14F-4D97-AF65-F5344CB8AC3E}">
        <p14:creationId xmlns:p14="http://schemas.microsoft.com/office/powerpoint/2010/main" val="90078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B15"/>
        </a:solidFill>
        <a:effectLst/>
      </p:bgPr>
    </p:bg>
    <p:spTree>
      <p:nvGrpSpPr>
        <p:cNvPr id="1" name="Shape 122"/>
        <p:cNvGrpSpPr/>
        <p:nvPr/>
      </p:nvGrpSpPr>
      <p:grpSpPr>
        <a:xfrm>
          <a:off x="0" y="0"/>
          <a:ext cx="0" cy="0"/>
          <a:chOff x="0" y="0"/>
          <a:chExt cx="0" cy="0"/>
        </a:xfrm>
      </p:grpSpPr>
      <p:grpSp>
        <p:nvGrpSpPr>
          <p:cNvPr id="123" name="Google Shape;123;p16"/>
          <p:cNvGrpSpPr/>
          <p:nvPr/>
        </p:nvGrpSpPr>
        <p:grpSpPr>
          <a:xfrm>
            <a:off x="1466491" y="1001227"/>
            <a:ext cx="8795109" cy="2527580"/>
            <a:chOff x="0" y="-867487"/>
            <a:chExt cx="17590219" cy="5055161"/>
          </a:xfrm>
        </p:grpSpPr>
        <p:sp>
          <p:nvSpPr>
            <p:cNvPr id="124" name="Google Shape;124;p16"/>
            <p:cNvSpPr txBox="1"/>
            <p:nvPr/>
          </p:nvSpPr>
          <p:spPr>
            <a:xfrm>
              <a:off x="0" y="-867487"/>
              <a:ext cx="17590219" cy="1444628"/>
            </a:xfrm>
            <a:prstGeom prst="rect">
              <a:avLst/>
            </a:prstGeom>
            <a:noFill/>
            <a:ln>
              <a:noFill/>
            </a:ln>
          </p:spPr>
          <p:txBody>
            <a:bodyPr spcFirstLastPara="1" wrap="square" lIns="0" tIns="0" rIns="0" bIns="0" anchor="t" anchorCtr="0">
              <a:spAutoFit/>
            </a:bodyPr>
            <a:lstStyle/>
            <a:p>
              <a:pPr defTabSz="609630">
                <a:lnSpc>
                  <a:spcPct val="110000"/>
                </a:lnSpc>
                <a:buClr>
                  <a:srgbClr val="000000"/>
                </a:buClr>
              </a:pPr>
              <a:r>
                <a:rPr lang="en-US" sz="4267" kern="0" dirty="0">
                  <a:solidFill>
                    <a:srgbClr val="020301"/>
                  </a:solidFill>
                  <a:latin typeface="Arial"/>
                  <a:cs typeface="Arial"/>
                  <a:sym typeface="Arial"/>
                </a:rPr>
                <a:t>counseling.vcu.edu</a:t>
              </a:r>
              <a:endParaRPr sz="933" kern="0" dirty="0">
                <a:solidFill>
                  <a:srgbClr val="000000"/>
                </a:solidFill>
                <a:latin typeface="Arial"/>
                <a:cs typeface="Arial"/>
                <a:sym typeface="Arial"/>
              </a:endParaRPr>
            </a:p>
          </p:txBody>
        </p:sp>
        <p:sp>
          <p:nvSpPr>
            <p:cNvPr id="125" name="Google Shape;125;p16"/>
            <p:cNvSpPr txBox="1"/>
            <p:nvPr/>
          </p:nvSpPr>
          <p:spPr>
            <a:xfrm>
              <a:off x="0" y="3282810"/>
              <a:ext cx="10513801" cy="904864"/>
            </a:xfrm>
            <a:prstGeom prst="rect">
              <a:avLst/>
            </a:prstGeom>
            <a:noFill/>
            <a:ln>
              <a:noFill/>
            </a:ln>
          </p:spPr>
          <p:txBody>
            <a:bodyPr spcFirstLastPara="1" wrap="square" lIns="0" tIns="0" rIns="0" bIns="0" anchor="t" anchorCtr="0">
              <a:spAutoFit/>
            </a:bodyPr>
            <a:lstStyle/>
            <a:p>
              <a:pPr defTabSz="609630">
                <a:lnSpc>
                  <a:spcPct val="244944"/>
                </a:lnSpc>
                <a:buClr>
                  <a:srgbClr val="000000"/>
                </a:buClr>
              </a:pPr>
              <a:endParaRPr sz="1200" kern="0">
                <a:solidFill>
                  <a:srgbClr val="000000"/>
                </a:solidFill>
                <a:latin typeface="Calibri"/>
                <a:ea typeface="Calibri"/>
                <a:cs typeface="Calibri"/>
                <a:sym typeface="Calibri"/>
              </a:endParaRPr>
            </a:p>
          </p:txBody>
        </p:sp>
      </p:grpSp>
      <p:sp>
        <p:nvSpPr>
          <p:cNvPr id="126" name="Google Shape;126;p16"/>
          <p:cNvSpPr/>
          <p:nvPr/>
        </p:nvSpPr>
        <p:spPr>
          <a:xfrm>
            <a:off x="12001909" y="-155857"/>
            <a:ext cx="378400" cy="7179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sp>
        <p:nvSpPr>
          <p:cNvPr id="127" name="Google Shape;127;p16"/>
          <p:cNvSpPr/>
          <p:nvPr/>
        </p:nvSpPr>
        <p:spPr>
          <a:xfrm>
            <a:off x="685800" y="657987"/>
            <a:ext cx="140000" cy="5542000"/>
          </a:xfrm>
          <a:prstGeom prst="rect">
            <a:avLst/>
          </a:prstGeom>
          <a:solidFill>
            <a:srgbClr val="020301"/>
          </a:solidFill>
          <a:ln>
            <a:noFill/>
          </a:ln>
        </p:spPr>
        <p:txBody>
          <a:bodyPr spcFirstLastPara="1" wrap="square" lIns="60950" tIns="60950" rIns="60950" bIns="60950" anchor="ctr" anchorCtr="0">
            <a:noAutofit/>
          </a:bodyPr>
          <a:lstStyle/>
          <a:p>
            <a:pPr defTabSz="609630">
              <a:buClr>
                <a:srgbClr val="000000"/>
              </a:buClr>
            </a:pPr>
            <a:endParaRPr sz="933" kern="0">
              <a:solidFill>
                <a:srgbClr val="000000"/>
              </a:solidFill>
              <a:latin typeface="Arial"/>
              <a:cs typeface="Arial"/>
              <a:sym typeface="Arial"/>
            </a:endParaRPr>
          </a:p>
        </p:txBody>
      </p:sp>
      <p:pic>
        <p:nvPicPr>
          <p:cNvPr id="8" name="Picture 7">
            <a:extLst>
              <a:ext uri="{FF2B5EF4-FFF2-40B4-BE49-F238E27FC236}">
                <a16:creationId xmlns:a16="http://schemas.microsoft.com/office/drawing/2014/main" id="{95F6EEDF-5DD5-42C5-A7FD-FE68ADF50C31}"/>
              </a:ext>
            </a:extLst>
          </p:cNvPr>
          <p:cNvPicPr>
            <a:picLocks noChangeAspect="1"/>
          </p:cNvPicPr>
          <p:nvPr/>
        </p:nvPicPr>
        <p:blipFill>
          <a:blip r:embed="rId3"/>
          <a:stretch>
            <a:fillRect/>
          </a:stretch>
        </p:blipFill>
        <p:spPr>
          <a:xfrm>
            <a:off x="1656126" y="2132164"/>
            <a:ext cx="8896384" cy="4194814"/>
          </a:xfrm>
          <a:prstGeom prst="rect">
            <a:avLst/>
          </a:prstGeom>
        </p:spPr>
      </p:pic>
    </p:spTree>
    <p:extLst>
      <p:ext uri="{BB962C8B-B14F-4D97-AF65-F5344CB8AC3E}">
        <p14:creationId xmlns:p14="http://schemas.microsoft.com/office/powerpoint/2010/main" val="32282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49421" y="-145914"/>
            <a:ext cx="9329415" cy="700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Brandi Daniels, </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M.Ed</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1589113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7"/>
          <p:cNvSpPr txBox="1">
            <a:spLocks noGrp="1"/>
          </p:cNvSpPr>
          <p:nvPr>
            <p:ph type="ctrTitle"/>
          </p:nvPr>
        </p:nvSpPr>
        <p:spPr>
          <a:xfrm>
            <a:off x="609600" y="4220127"/>
            <a:ext cx="11582400" cy="772400"/>
          </a:xfrm>
          <a:prstGeom prst="rect">
            <a:avLst/>
          </a:prstGeom>
          <a:noFill/>
          <a:ln>
            <a:noFill/>
          </a:ln>
        </p:spPr>
        <p:txBody>
          <a:bodyPr spcFirstLastPara="1" wrap="square" lIns="121900" tIns="60933" rIns="121900" bIns="60933" anchor="ctr" anchorCtr="0">
            <a:noAutofit/>
          </a:bodyPr>
          <a:lstStyle/>
          <a:p>
            <a:pPr algn="l"/>
            <a:r>
              <a:rPr lang="en-US" sz="3733" b="1" i="1" dirty="0">
                <a:latin typeface="Arial" panose="020B0604020202020204" pitchFamily="34" charset="0"/>
                <a:cs typeface="Arial" panose="020B0604020202020204" pitchFamily="34" charset="0"/>
              </a:rPr>
              <a:t>Diversity Imperative: Establishing Diversity, </a:t>
            </a:r>
            <a:br>
              <a:rPr lang="en-US" sz="3733" b="1" i="1" dirty="0">
                <a:latin typeface="Arial" panose="020B0604020202020204" pitchFamily="34" charset="0"/>
                <a:cs typeface="Arial" panose="020B0604020202020204" pitchFamily="34" charset="0"/>
              </a:rPr>
            </a:br>
            <a:r>
              <a:rPr lang="en-US" sz="3733" b="1" i="1" dirty="0">
                <a:latin typeface="Arial" panose="020B0604020202020204" pitchFamily="34" charset="0"/>
                <a:cs typeface="Arial" panose="020B0604020202020204" pitchFamily="34" charset="0"/>
              </a:rPr>
              <a:t>Equity, &amp; Inclusion as Drivers of Excellence</a:t>
            </a:r>
            <a:endParaRPr sz="3733" i="1" dirty="0">
              <a:latin typeface="Arial" panose="020B0604020202020204" pitchFamily="34" charset="0"/>
              <a:cs typeface="Arial" panose="020B0604020202020204" pitchFamily="34" charset="0"/>
            </a:endParaRPr>
          </a:p>
        </p:txBody>
      </p:sp>
      <p:sp>
        <p:nvSpPr>
          <p:cNvPr id="43" name="Google Shape;43;p7"/>
          <p:cNvSpPr txBox="1">
            <a:spLocks noGrp="1"/>
          </p:cNvSpPr>
          <p:nvPr>
            <p:ph type="subTitle" idx="1"/>
          </p:nvPr>
        </p:nvSpPr>
        <p:spPr>
          <a:xfrm>
            <a:off x="609600" y="5073807"/>
            <a:ext cx="11582400" cy="811517"/>
          </a:xfrm>
          <a:prstGeom prst="rect">
            <a:avLst/>
          </a:prstGeom>
          <a:noFill/>
          <a:ln>
            <a:noFill/>
          </a:ln>
        </p:spPr>
        <p:txBody>
          <a:bodyPr spcFirstLastPara="1" wrap="square" lIns="121900" tIns="60933" rIns="121900" bIns="60933" anchor="t" anchorCtr="0">
            <a:noAutofit/>
          </a:bodyPr>
          <a:lstStyle/>
          <a:p>
            <a:pPr marL="609585" indent="-575719" algn="l"/>
            <a:r>
              <a:rPr lang="en-US" sz="3733" b="1" i="1" dirty="0">
                <a:latin typeface="Arial" panose="020B0604020202020204" pitchFamily="34" charset="0"/>
                <a:cs typeface="Arial" panose="020B0604020202020204" pitchFamily="34" charset="0"/>
              </a:rPr>
              <a:t>DEI and IC Overview</a:t>
            </a:r>
          </a:p>
          <a:p>
            <a:pPr marL="609585" indent="-575719" algn="l"/>
            <a:endParaRPr sz="3200" dirty="0">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95" name="Google Shape;395;p43"/>
          <p:cNvSpPr txBox="1">
            <a:spLocks noGrp="1"/>
          </p:cNvSpPr>
          <p:nvPr>
            <p:ph type="title"/>
          </p:nvPr>
        </p:nvSpPr>
        <p:spPr>
          <a:xfrm>
            <a:off x="86999" y="-155152"/>
            <a:ext cx="6478772" cy="1325563"/>
          </a:xfrm>
          <a:prstGeom prst="rect">
            <a:avLst/>
          </a:prstGeom>
          <a:noFill/>
          <a:ln>
            <a:noFill/>
          </a:ln>
        </p:spPr>
        <p:txBody>
          <a:bodyPr spcFirstLastPara="1" wrap="square" lIns="121900" tIns="60933" rIns="121900" bIns="60933" anchor="ctr" anchorCtr="0">
            <a:noAutofit/>
          </a:bodyPr>
          <a:lstStyle/>
          <a:p>
            <a:pPr>
              <a:lnSpc>
                <a:spcPct val="100000"/>
              </a:lnSpc>
            </a:pPr>
            <a:r>
              <a:rPr lang="en-US" sz="4267" dirty="0"/>
              <a:t>VCU SOM DEI Office</a:t>
            </a:r>
            <a:endParaRPr sz="4267" dirty="0"/>
          </a:p>
        </p:txBody>
      </p:sp>
      <p:sp>
        <p:nvSpPr>
          <p:cNvPr id="397" name="Google Shape;397;p43"/>
          <p:cNvSpPr txBox="1">
            <a:spLocks noGrp="1"/>
          </p:cNvSpPr>
          <p:nvPr>
            <p:ph type="sldNum" idx="12"/>
          </p:nvPr>
        </p:nvSpPr>
        <p:spPr>
          <a:xfrm>
            <a:off x="8737600" y="6356351"/>
            <a:ext cx="2844800" cy="365200"/>
          </a:xfrm>
          <a:prstGeom prst="rect">
            <a:avLst/>
          </a:prstGeom>
          <a:noFill/>
          <a:ln>
            <a:noFill/>
          </a:ln>
        </p:spPr>
        <p:txBody>
          <a:bodyPr spcFirstLastPara="1" wrap="square" lIns="121900" tIns="60933" rIns="121900" bIns="60933" anchor="ctr" anchorCtr="0">
            <a:noAutofit/>
          </a:bodyPr>
          <a:lstStyle/>
          <a:p>
            <a:pPr defTabSz="1219170">
              <a:buSzPts val="1200"/>
            </a:pPr>
            <a:fld id="{00000000-1234-1234-1234-123412341234}" type="slidenum">
              <a:rPr lang="en-US" kern="0"/>
              <a:pPr defTabSz="1219170">
                <a:buSzPts val="1200"/>
              </a:pPr>
              <a:t>29</a:t>
            </a:fld>
            <a:endParaRPr kern="0" dirty="0"/>
          </a:p>
        </p:txBody>
      </p:sp>
      <p:pic>
        <p:nvPicPr>
          <p:cNvPr id="3" name="Picture 3" descr="A picture containing shape&#10;&#10;Description automatically generated">
            <a:extLst>
              <a:ext uri="{FF2B5EF4-FFF2-40B4-BE49-F238E27FC236}">
                <a16:creationId xmlns:a16="http://schemas.microsoft.com/office/drawing/2014/main" id="{3B72DA1B-B742-F5C9-4A7C-B187A52A7AD8}"/>
              </a:ext>
            </a:extLst>
          </p:cNvPr>
          <p:cNvPicPr>
            <a:picLocks noChangeAspect="1"/>
          </p:cNvPicPr>
          <p:nvPr/>
        </p:nvPicPr>
        <p:blipFill>
          <a:blip r:embed="rId3"/>
          <a:stretch>
            <a:fillRect/>
          </a:stretch>
        </p:blipFill>
        <p:spPr>
          <a:xfrm>
            <a:off x="273585" y="860270"/>
            <a:ext cx="11644827" cy="5339437"/>
          </a:xfrm>
          <a:prstGeom prst="rect">
            <a:avLst/>
          </a:prstGeom>
        </p:spPr>
      </p:pic>
      <p:sp>
        <p:nvSpPr>
          <p:cNvPr id="2" name="Rectangle: Rounded Corners 1">
            <a:extLst>
              <a:ext uri="{FF2B5EF4-FFF2-40B4-BE49-F238E27FC236}">
                <a16:creationId xmlns:a16="http://schemas.microsoft.com/office/drawing/2014/main" id="{8CE4DCDE-6CB1-4F6D-B2F6-172D49D2111B}"/>
              </a:ext>
            </a:extLst>
          </p:cNvPr>
          <p:cNvSpPr/>
          <p:nvPr/>
        </p:nvSpPr>
        <p:spPr>
          <a:xfrm>
            <a:off x="10774118" y="5481884"/>
            <a:ext cx="1228229" cy="123966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cxnSp>
        <p:nvCxnSpPr>
          <p:cNvPr id="5" name="Straight Connector 4">
            <a:extLst>
              <a:ext uri="{FF2B5EF4-FFF2-40B4-BE49-F238E27FC236}">
                <a16:creationId xmlns:a16="http://schemas.microsoft.com/office/drawing/2014/main" id="{0E4C124F-B952-4040-B790-0DEB1656BF32}"/>
              </a:ext>
            </a:extLst>
          </p:cNvPr>
          <p:cNvCxnSpPr/>
          <p:nvPr/>
        </p:nvCxnSpPr>
        <p:spPr>
          <a:xfrm>
            <a:off x="10774118" y="4759396"/>
            <a:ext cx="596052" cy="7224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459F022-83C3-44FF-A9CD-7AFCD1680B8A}"/>
              </a:ext>
            </a:extLst>
          </p:cNvPr>
          <p:cNvSpPr txBox="1"/>
          <p:nvPr/>
        </p:nvSpPr>
        <p:spPr>
          <a:xfrm>
            <a:off x="10774119" y="5752008"/>
            <a:ext cx="1228228" cy="502573"/>
          </a:xfrm>
          <a:prstGeom prst="rect">
            <a:avLst/>
          </a:prstGeom>
          <a:noFill/>
        </p:spPr>
        <p:txBody>
          <a:bodyPr wrap="square" rtlCol="0">
            <a:spAutoFit/>
          </a:bodyPr>
          <a:lstStyle/>
          <a:p>
            <a:pPr defTabSz="1219170">
              <a:buClr>
                <a:srgbClr val="000000"/>
              </a:buClr>
            </a:pPr>
            <a:r>
              <a:rPr lang="en-US" sz="1333" b="1" kern="0" dirty="0">
                <a:solidFill>
                  <a:srgbClr val="000000"/>
                </a:solidFill>
                <a:latin typeface="Arial"/>
                <a:cs typeface="Arial"/>
                <a:sym typeface="Arial"/>
              </a:rPr>
              <a:t>Department DEI Leaders</a:t>
            </a:r>
          </a:p>
        </p:txBody>
      </p:sp>
    </p:spTree>
    <p:extLst>
      <p:ext uri="{BB962C8B-B14F-4D97-AF65-F5344CB8AC3E}">
        <p14:creationId xmlns:p14="http://schemas.microsoft.com/office/powerpoint/2010/main" val="3549429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3D39E-3641-E748-A96D-02448AB4CCBC}"/>
              </a:ext>
            </a:extLst>
          </p:cNvPr>
          <p:cNvPicPr>
            <a:picLocks noChangeAspect="1"/>
          </p:cNvPicPr>
          <p:nvPr/>
        </p:nvPicPr>
        <p:blipFill>
          <a:blip r:embed="rId2"/>
          <a:stretch>
            <a:fillRect/>
          </a:stretch>
        </p:blipFill>
        <p:spPr>
          <a:xfrm>
            <a:off x="9525" y="0"/>
            <a:ext cx="12172950" cy="6858000"/>
          </a:xfrm>
          <a:prstGeom prst="rect">
            <a:avLst/>
          </a:prstGeom>
        </p:spPr>
      </p:pic>
      <p:sp>
        <p:nvSpPr>
          <p:cNvPr id="4" name="TextBox 3">
            <a:extLst>
              <a:ext uri="{FF2B5EF4-FFF2-40B4-BE49-F238E27FC236}">
                <a16:creationId xmlns:a16="http://schemas.microsoft.com/office/drawing/2014/main" id="{D8071490-8C2F-A941-BD78-F899FD1B1A54}"/>
              </a:ext>
            </a:extLst>
          </p:cNvPr>
          <p:cNvSpPr txBox="1"/>
          <p:nvPr/>
        </p:nvSpPr>
        <p:spPr>
          <a:xfrm>
            <a:off x="1131123" y="2122712"/>
            <a:ext cx="5435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ADVANCED DEGREE ORIENTATION</a:t>
            </a:r>
          </a:p>
        </p:txBody>
      </p:sp>
      <p:pic>
        <p:nvPicPr>
          <p:cNvPr id="8" name="Picture 7">
            <a:extLst>
              <a:ext uri="{FF2B5EF4-FFF2-40B4-BE49-F238E27FC236}">
                <a16:creationId xmlns:a16="http://schemas.microsoft.com/office/drawing/2014/main" id="{38591CF5-4584-41C6-8C0A-8274FDD36026}"/>
              </a:ext>
            </a:extLst>
          </p:cNvPr>
          <p:cNvPicPr>
            <a:picLocks noChangeAspect="1"/>
          </p:cNvPicPr>
          <p:nvPr/>
        </p:nvPicPr>
        <p:blipFill>
          <a:blip r:embed="rId3"/>
          <a:stretch>
            <a:fillRect/>
          </a:stretch>
        </p:blipFill>
        <p:spPr>
          <a:xfrm>
            <a:off x="498539" y="382050"/>
            <a:ext cx="4391514" cy="613574"/>
          </a:xfrm>
          <a:prstGeom prst="rect">
            <a:avLst/>
          </a:prstGeom>
        </p:spPr>
      </p:pic>
      <p:sp>
        <p:nvSpPr>
          <p:cNvPr id="6" name="Content Placeholder 2">
            <a:extLst>
              <a:ext uri="{FF2B5EF4-FFF2-40B4-BE49-F238E27FC236}">
                <a16:creationId xmlns:a16="http://schemas.microsoft.com/office/drawing/2014/main" id="{8620975D-26A0-48AF-A18F-51089EE4E7B3}"/>
              </a:ext>
            </a:extLst>
          </p:cNvPr>
          <p:cNvSpPr txBox="1">
            <a:spLocks/>
          </p:cNvSpPr>
          <p:nvPr/>
        </p:nvSpPr>
        <p:spPr>
          <a:xfrm>
            <a:off x="2056662" y="3694134"/>
            <a:ext cx="8719125" cy="22604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Resources for graduate students</a:t>
            </a:r>
          </a:p>
          <a:p>
            <a:pPr marL="22860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Immediate action items for all students</a:t>
            </a:r>
          </a:p>
          <a:p>
            <a:pPr marL="22860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Questions and answers</a:t>
            </a:r>
          </a:p>
          <a:p>
            <a:pPr marL="22860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PHD student-specific information</a:t>
            </a:r>
          </a:p>
          <a:p>
            <a:pPr marL="228600" marR="0" lvl="0" indent="-18288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Slides will be distributed</a:t>
            </a:r>
          </a:p>
        </p:txBody>
      </p:sp>
    </p:spTree>
    <p:extLst>
      <p:ext uri="{BB962C8B-B14F-4D97-AF65-F5344CB8AC3E}">
        <p14:creationId xmlns:p14="http://schemas.microsoft.com/office/powerpoint/2010/main" val="74980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3136B0-60CF-604D-97DD-35478186492F}"/>
              </a:ext>
            </a:extLst>
          </p:cNvPr>
          <p:cNvSpPr/>
          <p:nvPr/>
        </p:nvSpPr>
        <p:spPr>
          <a:xfrm>
            <a:off x="-27163" y="5448301"/>
            <a:ext cx="12219164" cy="140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5" name="Title 4"/>
          <p:cNvSpPr>
            <a:spLocks noGrp="1"/>
          </p:cNvSpPr>
          <p:nvPr>
            <p:ph type="title"/>
          </p:nvPr>
        </p:nvSpPr>
        <p:spPr>
          <a:xfrm>
            <a:off x="40357" y="2716329"/>
            <a:ext cx="2648735" cy="3913801"/>
          </a:xfrm>
        </p:spPr>
        <p:txBody>
          <a:bodyPr/>
          <a:lstStyle/>
          <a:p>
            <a:pPr algn="l"/>
            <a:r>
              <a:rPr lang="en-US" sz="1467" i="1" dirty="0">
                <a:latin typeface="Arial Narrow" panose="020B0606020202030204" pitchFamily="34" charset="0"/>
                <a:ea typeface="Calibri" panose="020F0502020204030204" pitchFamily="34" charset="0"/>
              </a:rPr>
              <a:t>A prospective student who is interviewing very soon reached out after seeing people on the OUTList to talk more about the Richmond and VCUSOM LGBTQ+ community. </a:t>
            </a:r>
            <a:br>
              <a:rPr lang="en-US" sz="1467" i="1" dirty="0">
                <a:latin typeface="Arial Narrow" panose="020B0606020202030204" pitchFamily="34" charset="0"/>
                <a:ea typeface="Calibri" panose="020F0502020204030204" pitchFamily="34" charset="0"/>
              </a:rPr>
            </a:br>
            <a:br>
              <a:rPr lang="en-US" sz="1467" i="1" dirty="0">
                <a:latin typeface="Arial Narrow" panose="020B0606020202030204" pitchFamily="34" charset="0"/>
                <a:ea typeface="Calibri" panose="020F0502020204030204" pitchFamily="34" charset="0"/>
              </a:rPr>
            </a:br>
            <a:r>
              <a:rPr lang="en-US" sz="1467" i="1" dirty="0">
                <a:latin typeface="Arial Narrow" panose="020B0606020202030204" pitchFamily="34" charset="0"/>
                <a:ea typeface="Calibri" panose="020F0502020204030204" pitchFamily="34" charset="0"/>
              </a:rPr>
              <a:t>I knew VCU's stance on inclusion when I chose VCU but for others, I can imagine this can certainly be a fear of deciding where to go to school. </a:t>
            </a:r>
            <a:br>
              <a:rPr lang="en-US" sz="1467" i="1" dirty="0">
                <a:latin typeface="Arial Narrow" panose="020B0606020202030204" pitchFamily="34" charset="0"/>
                <a:ea typeface="Calibri" panose="020F0502020204030204" pitchFamily="34" charset="0"/>
              </a:rPr>
            </a:br>
            <a:br>
              <a:rPr lang="en-US" sz="1467" i="1" dirty="0">
                <a:latin typeface="Arial Narrow" panose="020B0606020202030204" pitchFamily="34" charset="0"/>
                <a:ea typeface="Calibri" panose="020F0502020204030204" pitchFamily="34" charset="0"/>
              </a:rPr>
            </a:br>
            <a:r>
              <a:rPr lang="en-US" sz="1467" i="1" dirty="0">
                <a:latin typeface="Arial Narrow" panose="020B0606020202030204" pitchFamily="34" charset="0"/>
                <a:ea typeface="Calibri" panose="020F0502020204030204" pitchFamily="34" charset="0"/>
              </a:rPr>
              <a:t>Thank you so much for your continued work on increasing visibility and inclusion!!!!</a:t>
            </a:r>
            <a:endParaRPr lang="en-US" sz="1467" b="1" i="1" dirty="0">
              <a:latin typeface="Arial Narrow" panose="020B060602020203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CA69D4C-E3DD-1B4E-93E4-4BD754F863B8}"/>
              </a:ext>
            </a:extLst>
          </p:cNvPr>
          <p:cNvSpPr/>
          <p:nvPr/>
        </p:nvSpPr>
        <p:spPr>
          <a:xfrm>
            <a:off x="-27161" y="0"/>
            <a:ext cx="2328672" cy="2682240"/>
          </a:xfrm>
          <a:prstGeom prst="rect">
            <a:avLst/>
          </a:prstGeom>
          <a:solidFill>
            <a:srgbClr val="FFB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10" name="Round Same Side Corner Rectangle 9">
            <a:extLst>
              <a:ext uri="{FF2B5EF4-FFF2-40B4-BE49-F238E27FC236}">
                <a16:creationId xmlns:a16="http://schemas.microsoft.com/office/drawing/2014/main" id="{4B1A404F-0E50-C747-9049-0CB80AA2006B}"/>
              </a:ext>
            </a:extLst>
          </p:cNvPr>
          <p:cNvSpPr/>
          <p:nvPr/>
        </p:nvSpPr>
        <p:spPr>
          <a:xfrm>
            <a:off x="8125105" y="1142706"/>
            <a:ext cx="3822931" cy="769441"/>
          </a:xfrm>
          <a:prstGeom prst="round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8" name="Title 1">
            <a:extLst>
              <a:ext uri="{FF2B5EF4-FFF2-40B4-BE49-F238E27FC236}">
                <a16:creationId xmlns:a16="http://schemas.microsoft.com/office/drawing/2014/main" id="{4AF2FA15-A998-9245-807C-4538F53F2050}"/>
              </a:ext>
            </a:extLst>
          </p:cNvPr>
          <p:cNvSpPr txBox="1">
            <a:spLocks/>
          </p:cNvSpPr>
          <p:nvPr/>
        </p:nvSpPr>
        <p:spPr>
          <a:xfrm>
            <a:off x="-27163" y="26288"/>
            <a:ext cx="2328673" cy="268224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733" b="1" kern="0" dirty="0"/>
              <a:t>Inclusion</a:t>
            </a:r>
          </a:p>
          <a:p>
            <a:pPr algn="ctr" defTabSz="1219170"/>
            <a:r>
              <a:rPr lang="en-US" sz="3733" b="1" kern="0" dirty="0"/>
              <a:t>Council</a:t>
            </a:r>
          </a:p>
        </p:txBody>
      </p:sp>
      <p:sp>
        <p:nvSpPr>
          <p:cNvPr id="9" name="Rectangle 8">
            <a:extLst>
              <a:ext uri="{FF2B5EF4-FFF2-40B4-BE49-F238E27FC236}">
                <a16:creationId xmlns:a16="http://schemas.microsoft.com/office/drawing/2014/main" id="{5D487D66-7388-214D-A988-A505DDD2B4B3}"/>
              </a:ext>
            </a:extLst>
          </p:cNvPr>
          <p:cNvSpPr/>
          <p:nvPr/>
        </p:nvSpPr>
        <p:spPr>
          <a:xfrm>
            <a:off x="-27162" y="1"/>
            <a:ext cx="2328673" cy="240145"/>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6" name="Picture 5" descr="Graphical user interface, website&#10;&#10;Description automatically generated">
            <a:extLst>
              <a:ext uri="{FF2B5EF4-FFF2-40B4-BE49-F238E27FC236}">
                <a16:creationId xmlns:a16="http://schemas.microsoft.com/office/drawing/2014/main" id="{02318D17-6EBA-344E-84CA-C3610C783315}"/>
              </a:ext>
            </a:extLst>
          </p:cNvPr>
          <p:cNvPicPr>
            <a:picLocks noChangeAspect="1"/>
          </p:cNvPicPr>
          <p:nvPr/>
        </p:nvPicPr>
        <p:blipFill>
          <a:blip r:embed="rId3"/>
          <a:stretch>
            <a:fillRect/>
          </a:stretch>
        </p:blipFill>
        <p:spPr>
          <a:xfrm>
            <a:off x="4596089" y="1968295"/>
            <a:ext cx="7351948" cy="4653423"/>
          </a:xfrm>
          <a:prstGeom prst="rect">
            <a:avLst/>
          </a:prstGeom>
          <a:ln>
            <a:solidFill>
              <a:schemeClr val="tx1"/>
            </a:solidFill>
          </a:ln>
        </p:spPr>
      </p:pic>
      <p:sp>
        <p:nvSpPr>
          <p:cNvPr id="2" name="Rectangle 1">
            <a:extLst>
              <a:ext uri="{FF2B5EF4-FFF2-40B4-BE49-F238E27FC236}">
                <a16:creationId xmlns:a16="http://schemas.microsoft.com/office/drawing/2014/main" id="{41D95F86-2200-4C73-948B-581533104E66}"/>
              </a:ext>
            </a:extLst>
          </p:cNvPr>
          <p:cNvSpPr/>
          <p:nvPr/>
        </p:nvSpPr>
        <p:spPr>
          <a:xfrm>
            <a:off x="8433923" y="1342004"/>
            <a:ext cx="1986441" cy="379656"/>
          </a:xfrm>
          <a:prstGeom prst="rect">
            <a:avLst/>
          </a:prstGeom>
        </p:spPr>
        <p:txBody>
          <a:bodyPr wrap="none">
            <a:spAutoFit/>
          </a:bodyPr>
          <a:lstStyle/>
          <a:p>
            <a:pPr algn="ctr" defTabSz="1219170">
              <a:buClr>
                <a:srgbClr val="000000"/>
              </a:buClr>
            </a:pPr>
            <a:r>
              <a:rPr lang="en-US" sz="1867" b="1" kern="0" dirty="0">
                <a:solidFill>
                  <a:srgbClr val="FFFFFF"/>
                </a:solidFill>
                <a:latin typeface="Arial"/>
                <a:cs typeface="Arial"/>
                <a:sym typeface="Arial"/>
              </a:rPr>
              <a:t>OUTList @ VCU</a:t>
            </a:r>
          </a:p>
        </p:txBody>
      </p:sp>
      <p:sp>
        <p:nvSpPr>
          <p:cNvPr id="3" name="TextBox 2">
            <a:extLst>
              <a:ext uri="{FF2B5EF4-FFF2-40B4-BE49-F238E27FC236}">
                <a16:creationId xmlns:a16="http://schemas.microsoft.com/office/drawing/2014/main" id="{F98E3F94-B1F1-4B9E-B3A4-7C827F1C64EF}"/>
              </a:ext>
            </a:extLst>
          </p:cNvPr>
          <p:cNvSpPr txBox="1"/>
          <p:nvPr/>
        </p:nvSpPr>
        <p:spPr>
          <a:xfrm>
            <a:off x="938579" y="6455723"/>
            <a:ext cx="1855693" cy="318100"/>
          </a:xfrm>
          <a:prstGeom prst="rect">
            <a:avLst/>
          </a:prstGeom>
          <a:noFill/>
        </p:spPr>
        <p:txBody>
          <a:bodyPr wrap="square" rtlCol="0">
            <a:spAutoFit/>
          </a:bodyPr>
          <a:lstStyle/>
          <a:p>
            <a:pPr defTabSz="1219170">
              <a:buClr>
                <a:srgbClr val="000000"/>
              </a:buClr>
            </a:pPr>
            <a:r>
              <a:rPr lang="en-US" sz="1467" b="1" kern="0" dirty="0">
                <a:solidFill>
                  <a:srgbClr val="000000"/>
                </a:solidFill>
                <a:latin typeface="Arial Narrow" panose="020B0606020202030204" pitchFamily="34" charset="0"/>
                <a:ea typeface="Calibri" panose="020F0502020204030204" pitchFamily="34" charset="0"/>
                <a:cs typeface="Arial"/>
                <a:sym typeface="Arial"/>
              </a:rPr>
              <a:t>VCU SOM M3 Student</a:t>
            </a:r>
            <a:endParaRPr lang="en-US" sz="1467" kern="0" dirty="0">
              <a:solidFill>
                <a:srgbClr val="000000"/>
              </a:solidFill>
              <a:latin typeface="Arial"/>
              <a:cs typeface="Arial"/>
              <a:sym typeface="Arial"/>
            </a:endParaRPr>
          </a:p>
        </p:txBody>
      </p:sp>
      <p:sp>
        <p:nvSpPr>
          <p:cNvPr id="14" name="Google Shape;179;p22">
            <a:extLst>
              <a:ext uri="{FF2B5EF4-FFF2-40B4-BE49-F238E27FC236}">
                <a16:creationId xmlns:a16="http://schemas.microsoft.com/office/drawing/2014/main" id="{162FB2E8-2E51-413F-8BAC-5092575D6675}"/>
              </a:ext>
            </a:extLst>
          </p:cNvPr>
          <p:cNvSpPr txBox="1"/>
          <p:nvPr/>
        </p:nvSpPr>
        <p:spPr>
          <a:xfrm>
            <a:off x="2301510" y="53464"/>
            <a:ext cx="4733727" cy="1520923"/>
          </a:xfrm>
          <a:prstGeom prst="rect">
            <a:avLst/>
          </a:prstGeom>
          <a:noFill/>
          <a:ln w="28575">
            <a:solidFill>
              <a:srgbClr val="FFC000"/>
            </a:solidFill>
          </a:ln>
        </p:spPr>
        <p:txBody>
          <a:bodyPr spcFirstLastPara="1" wrap="square" lIns="121900" tIns="60933" rIns="121900" bIns="60933" anchor="t" anchorCtr="0">
            <a:noAutofit/>
          </a:bodyPr>
          <a:lstStyle/>
          <a:p>
            <a:pPr defTabSz="1219170">
              <a:buClr>
                <a:srgbClr val="000000"/>
              </a:buClr>
            </a:pPr>
            <a:r>
              <a:rPr lang="en-US" sz="2133" b="1" i="1" kern="0" dirty="0">
                <a:solidFill>
                  <a:srgbClr val="000000"/>
                </a:solidFill>
                <a:latin typeface="Calibri"/>
                <a:ea typeface="Calibri"/>
                <a:cs typeface="Calibri"/>
                <a:sym typeface="Calibri"/>
              </a:rPr>
              <a:t>Strategy:</a:t>
            </a:r>
            <a:r>
              <a:rPr lang="en-US" sz="2133" i="1" kern="0" dirty="0">
                <a:solidFill>
                  <a:srgbClr val="000000"/>
                </a:solidFill>
                <a:latin typeface="Calibri"/>
                <a:ea typeface="Calibri"/>
                <a:cs typeface="Calibri"/>
                <a:sym typeface="Calibri"/>
              </a:rPr>
              <a:t> Provide an overarching “coordinating structure” for maintaining ongoing synergy and incorporating emerging voices and perspectives.</a:t>
            </a:r>
            <a:endParaRPr sz="2133" i="1" kern="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18863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B959C-CA56-C488-AA82-BC9F608EE66F}"/>
              </a:ext>
            </a:extLst>
          </p:cNvPr>
          <p:cNvSpPr>
            <a:spLocks noGrp="1"/>
          </p:cNvSpPr>
          <p:nvPr>
            <p:ph type="title"/>
          </p:nvPr>
        </p:nvSpPr>
        <p:spPr>
          <a:xfrm>
            <a:off x="609432" y="112079"/>
            <a:ext cx="10972800" cy="511068"/>
          </a:xfrm>
        </p:spPr>
        <p:txBody>
          <a:bodyPr/>
          <a:lstStyle/>
          <a:p>
            <a:r>
              <a:rPr lang="en-US" sz="3200" b="1" dirty="0">
                <a:latin typeface="+mn-lt"/>
              </a:rPr>
              <a:t>SOM Department Leadership</a:t>
            </a:r>
          </a:p>
        </p:txBody>
      </p:sp>
      <p:sp>
        <p:nvSpPr>
          <p:cNvPr id="3" name="Text Placeholder 2">
            <a:extLst>
              <a:ext uri="{FF2B5EF4-FFF2-40B4-BE49-F238E27FC236}">
                <a16:creationId xmlns:a16="http://schemas.microsoft.com/office/drawing/2014/main" id="{9824BF19-06FC-57B6-9072-42B46E2FF3AB}"/>
              </a:ext>
            </a:extLst>
          </p:cNvPr>
          <p:cNvSpPr>
            <a:spLocks noGrp="1"/>
          </p:cNvSpPr>
          <p:nvPr>
            <p:ph type="body" idx="1"/>
          </p:nvPr>
        </p:nvSpPr>
        <p:spPr>
          <a:xfrm>
            <a:off x="320436" y="936964"/>
            <a:ext cx="5386800" cy="639600"/>
          </a:xfrm>
        </p:spPr>
        <p:txBody>
          <a:bodyPr/>
          <a:lstStyle/>
          <a:p>
            <a:r>
              <a:rPr lang="en-US" sz="2667" dirty="0"/>
              <a:t>Department</a:t>
            </a:r>
            <a:r>
              <a:rPr lang="en-US" dirty="0"/>
              <a:t> </a:t>
            </a:r>
          </a:p>
        </p:txBody>
      </p:sp>
      <p:sp>
        <p:nvSpPr>
          <p:cNvPr id="4" name="Text Placeholder 3">
            <a:extLst>
              <a:ext uri="{FF2B5EF4-FFF2-40B4-BE49-F238E27FC236}">
                <a16:creationId xmlns:a16="http://schemas.microsoft.com/office/drawing/2014/main" id="{7DBDF32A-F63D-4801-E2F0-BA91767FA364}"/>
              </a:ext>
            </a:extLst>
          </p:cNvPr>
          <p:cNvSpPr>
            <a:spLocks noGrp="1"/>
          </p:cNvSpPr>
          <p:nvPr>
            <p:ph type="body" idx="2"/>
          </p:nvPr>
        </p:nvSpPr>
        <p:spPr>
          <a:xfrm>
            <a:off x="320436" y="1576725"/>
            <a:ext cx="5386800" cy="3951200"/>
          </a:xfrm>
        </p:spPr>
        <p:txBody>
          <a:bodyPr/>
          <a:lstStyle/>
          <a:p>
            <a:r>
              <a:rPr lang="en-US" sz="1867" dirty="0"/>
              <a:t>Dermatology</a:t>
            </a:r>
          </a:p>
          <a:p>
            <a:r>
              <a:rPr lang="en-US" sz="1867" dirty="0"/>
              <a:t>Emergency Medicine</a:t>
            </a:r>
          </a:p>
          <a:p>
            <a:r>
              <a:rPr lang="en-US" sz="1867" dirty="0"/>
              <a:t>Family Medicine</a:t>
            </a:r>
          </a:p>
          <a:p>
            <a:r>
              <a:rPr lang="en-US" sz="1867" dirty="0"/>
              <a:t>Neurology</a:t>
            </a:r>
          </a:p>
          <a:p>
            <a:r>
              <a:rPr lang="en-US" sz="1867" dirty="0"/>
              <a:t>OB/GYN</a:t>
            </a:r>
          </a:p>
          <a:p>
            <a:r>
              <a:rPr lang="en-US" sz="1867" dirty="0"/>
              <a:t>Pediatrics</a:t>
            </a:r>
          </a:p>
          <a:p>
            <a:r>
              <a:rPr lang="en-US" sz="1867" dirty="0"/>
              <a:t>PM&amp;R</a:t>
            </a:r>
          </a:p>
          <a:p>
            <a:r>
              <a:rPr lang="en-US" sz="1867" dirty="0"/>
              <a:t>Psychiatry</a:t>
            </a:r>
          </a:p>
          <a:p>
            <a:r>
              <a:rPr lang="en-US" sz="1867" dirty="0"/>
              <a:t>Radiation Oncology</a:t>
            </a:r>
          </a:p>
          <a:p>
            <a:r>
              <a:rPr lang="en-US" sz="1867" dirty="0"/>
              <a:t>Surgery</a:t>
            </a:r>
          </a:p>
          <a:p>
            <a:endParaRPr lang="en-US" sz="1867" dirty="0"/>
          </a:p>
        </p:txBody>
      </p:sp>
      <p:sp>
        <p:nvSpPr>
          <p:cNvPr id="5" name="Text Placeholder 4">
            <a:extLst>
              <a:ext uri="{FF2B5EF4-FFF2-40B4-BE49-F238E27FC236}">
                <a16:creationId xmlns:a16="http://schemas.microsoft.com/office/drawing/2014/main" id="{8E236D1C-52E2-EF2F-405F-47863EA4C4FA}"/>
              </a:ext>
            </a:extLst>
          </p:cNvPr>
          <p:cNvSpPr>
            <a:spLocks noGrp="1"/>
          </p:cNvSpPr>
          <p:nvPr>
            <p:ph type="body" idx="3"/>
          </p:nvPr>
        </p:nvSpPr>
        <p:spPr>
          <a:xfrm>
            <a:off x="3745768" y="936803"/>
            <a:ext cx="5389200" cy="639600"/>
          </a:xfrm>
        </p:spPr>
        <p:txBody>
          <a:bodyPr/>
          <a:lstStyle/>
          <a:p>
            <a:r>
              <a:rPr lang="en-US" sz="2667" dirty="0"/>
              <a:t>DEI Leader</a:t>
            </a:r>
          </a:p>
        </p:txBody>
      </p:sp>
      <p:sp>
        <p:nvSpPr>
          <p:cNvPr id="6" name="Text Placeholder 5">
            <a:extLst>
              <a:ext uri="{FF2B5EF4-FFF2-40B4-BE49-F238E27FC236}">
                <a16:creationId xmlns:a16="http://schemas.microsoft.com/office/drawing/2014/main" id="{E528F86F-AE05-BAE3-138A-A8BBE443EAE7}"/>
              </a:ext>
            </a:extLst>
          </p:cNvPr>
          <p:cNvSpPr>
            <a:spLocks noGrp="1"/>
          </p:cNvSpPr>
          <p:nvPr>
            <p:ph type="body" idx="4"/>
          </p:nvPr>
        </p:nvSpPr>
        <p:spPr>
          <a:xfrm>
            <a:off x="3745769" y="1576564"/>
            <a:ext cx="4309983" cy="3951200"/>
          </a:xfrm>
        </p:spPr>
        <p:txBody>
          <a:bodyPr/>
          <a:lstStyle/>
          <a:p>
            <a:r>
              <a:rPr lang="en-US" sz="1867" b="1" dirty="0"/>
              <a:t>Kimberly Salkey, MD</a:t>
            </a:r>
          </a:p>
          <a:p>
            <a:r>
              <a:rPr lang="en-US" sz="1867" b="1" dirty="0"/>
              <a:t>John C. Wiggins, MD</a:t>
            </a:r>
          </a:p>
          <a:p>
            <a:r>
              <a:rPr lang="en-US" sz="1867" b="1" dirty="0"/>
              <a:t>Jennifer Gilbert Hinesley, PhD</a:t>
            </a:r>
          </a:p>
          <a:p>
            <a:r>
              <a:rPr lang="en-US" sz="1867" b="1" dirty="0"/>
              <a:t>Stephanie Bissonnette, DO, MPH</a:t>
            </a:r>
          </a:p>
          <a:p>
            <a:r>
              <a:rPr lang="en-US" sz="1867" b="1" dirty="0"/>
              <a:t>Tashima Lambert Giles, MD</a:t>
            </a:r>
          </a:p>
          <a:p>
            <a:r>
              <a:rPr lang="en-US" sz="1867" b="1" dirty="0"/>
              <a:t>Karen Hendricks-Munoz, MD</a:t>
            </a:r>
          </a:p>
          <a:p>
            <a:r>
              <a:rPr lang="en-US" sz="1867" b="1" dirty="0"/>
              <a:t>Ana Mills, PsyD</a:t>
            </a:r>
          </a:p>
          <a:p>
            <a:r>
              <a:rPr lang="en-US" sz="1867" b="1" dirty="0"/>
              <a:t>Stella Lopez, PsyD</a:t>
            </a:r>
          </a:p>
          <a:p>
            <a:r>
              <a:rPr lang="en-US" sz="1867" b="1" dirty="0"/>
              <a:t>Bridget Quinn, MD, PhD</a:t>
            </a:r>
          </a:p>
          <a:p>
            <a:r>
              <a:rPr lang="en-US" sz="1867" b="1" dirty="0"/>
              <a:t>Rebecca Zee, MD</a:t>
            </a:r>
          </a:p>
        </p:txBody>
      </p:sp>
      <p:graphicFrame>
        <p:nvGraphicFramePr>
          <p:cNvPr id="9" name="Diagram 8">
            <a:extLst>
              <a:ext uri="{FF2B5EF4-FFF2-40B4-BE49-F238E27FC236}">
                <a16:creationId xmlns:a16="http://schemas.microsoft.com/office/drawing/2014/main" id="{ED0C41E2-7775-4CCB-8E87-72186DFBB4B3}"/>
              </a:ext>
            </a:extLst>
          </p:cNvPr>
          <p:cNvGraphicFramePr/>
          <p:nvPr>
            <p:extLst/>
          </p:nvPr>
        </p:nvGraphicFramePr>
        <p:xfrm>
          <a:off x="7588918" y="445246"/>
          <a:ext cx="4445495" cy="5967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Best Practice Button. Best Practice Square Isolated Push Button. Stock ...">
            <a:extLst>
              <a:ext uri="{FF2B5EF4-FFF2-40B4-BE49-F238E27FC236}">
                <a16:creationId xmlns:a16="http://schemas.microsoft.com/office/drawing/2014/main" id="{EB316D2F-4C9F-4C58-91E8-D27C524482A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36" t="18120" r="6275" b="31200"/>
          <a:stretch/>
        </p:blipFill>
        <p:spPr bwMode="auto">
          <a:xfrm>
            <a:off x="9056333" y="3429000"/>
            <a:ext cx="1762199" cy="466309"/>
          </a:xfrm>
          <a:prstGeom prst="rect">
            <a:avLst/>
          </a:prstGeom>
          <a:noFill/>
          <a:effectLst>
            <a:outerShdw blurRad="50800" dist="50800" dir="5400000" algn="ctr" rotWithShape="0">
              <a:schemeClr val="accent6">
                <a:lumMod val="75000"/>
              </a:scheme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45A279-B2C2-48CB-8C2D-E3742343BC93}"/>
              </a:ext>
            </a:extLst>
          </p:cNvPr>
          <p:cNvSpPr txBox="1"/>
          <p:nvPr/>
        </p:nvSpPr>
        <p:spPr>
          <a:xfrm>
            <a:off x="8735451" y="1478682"/>
            <a:ext cx="2403960" cy="830997"/>
          </a:xfrm>
          <a:prstGeom prst="rect">
            <a:avLst/>
          </a:prstGeom>
          <a:noFill/>
        </p:spPr>
        <p:txBody>
          <a:bodyPr wrap="square" rtlCol="0">
            <a:spAutoFit/>
          </a:bodyPr>
          <a:lstStyle/>
          <a:p>
            <a:pPr algn="ctr" defTabSz="1219170">
              <a:buClr>
                <a:srgbClr val="000000"/>
              </a:buClr>
            </a:pPr>
            <a:r>
              <a:rPr lang="en-US" sz="2400" kern="0" dirty="0">
                <a:solidFill>
                  <a:srgbClr val="000000"/>
                </a:solidFill>
                <a:latin typeface="Stencil" panose="040409050D0802020404" pitchFamily="82" charset="0"/>
                <a:cs typeface="Arial"/>
                <a:sym typeface="Arial"/>
              </a:rPr>
              <a:t>Department</a:t>
            </a:r>
          </a:p>
          <a:p>
            <a:pPr algn="ctr" defTabSz="1219170">
              <a:buClr>
                <a:srgbClr val="000000"/>
              </a:buClr>
            </a:pPr>
            <a:r>
              <a:rPr lang="en-US" sz="2400" kern="0" dirty="0">
                <a:solidFill>
                  <a:srgbClr val="000000"/>
                </a:solidFill>
                <a:latin typeface="Stencil" panose="040409050D0802020404" pitchFamily="82" charset="0"/>
                <a:cs typeface="Arial"/>
                <a:sym typeface="Arial"/>
              </a:rPr>
              <a:t>Goals</a:t>
            </a:r>
          </a:p>
        </p:txBody>
      </p:sp>
      <p:sp>
        <p:nvSpPr>
          <p:cNvPr id="11" name="TextBox 10">
            <a:extLst>
              <a:ext uri="{FF2B5EF4-FFF2-40B4-BE49-F238E27FC236}">
                <a16:creationId xmlns:a16="http://schemas.microsoft.com/office/drawing/2014/main" id="{E5D8517A-D0D2-47BF-8C78-6ED2D7A321A9}"/>
              </a:ext>
            </a:extLst>
          </p:cNvPr>
          <p:cNvSpPr txBox="1"/>
          <p:nvPr/>
        </p:nvSpPr>
        <p:spPr>
          <a:xfrm>
            <a:off x="8978518" y="4656612"/>
            <a:ext cx="2083079" cy="830997"/>
          </a:xfrm>
          <a:prstGeom prst="rect">
            <a:avLst/>
          </a:prstGeom>
          <a:noFill/>
        </p:spPr>
        <p:txBody>
          <a:bodyPr wrap="square" rtlCol="0">
            <a:spAutoFit/>
          </a:bodyPr>
          <a:lstStyle/>
          <a:p>
            <a:pPr algn="ctr" defTabSz="1219170">
              <a:buClr>
                <a:srgbClr val="000000"/>
              </a:buClr>
            </a:pPr>
            <a:r>
              <a:rPr lang="en-US" sz="2400" kern="0" dirty="0">
                <a:solidFill>
                  <a:srgbClr val="000000"/>
                </a:solidFill>
                <a:latin typeface="Stencil" panose="040409050D0802020404" pitchFamily="82" charset="0"/>
                <a:cs typeface="Arial"/>
                <a:sym typeface="Arial"/>
              </a:rPr>
              <a:t>DEI Office </a:t>
            </a:r>
          </a:p>
          <a:p>
            <a:pPr algn="ctr" defTabSz="1219170">
              <a:buClr>
                <a:srgbClr val="000000"/>
              </a:buClr>
            </a:pPr>
            <a:r>
              <a:rPr lang="en-US" sz="2400" kern="0" dirty="0">
                <a:solidFill>
                  <a:srgbClr val="000000"/>
                </a:solidFill>
                <a:latin typeface="Stencil" panose="040409050D0802020404" pitchFamily="82" charset="0"/>
                <a:cs typeface="Arial"/>
                <a:sym typeface="Arial"/>
              </a:rPr>
              <a:t>Priorities</a:t>
            </a:r>
          </a:p>
        </p:txBody>
      </p:sp>
    </p:spTree>
    <p:extLst>
      <p:ext uri="{BB962C8B-B14F-4D97-AF65-F5344CB8AC3E}">
        <p14:creationId xmlns:p14="http://schemas.microsoft.com/office/powerpoint/2010/main" val="3179002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8AB441DD-9824-4A76-A122-E8A3AEC13DE0}"/>
              </a:ext>
            </a:extLst>
          </p:cNvPr>
          <p:cNvSpPr>
            <a:spLocks noGrp="1"/>
          </p:cNvSpPr>
          <p:nvPr>
            <p:ph type="body" idx="1"/>
          </p:nvPr>
        </p:nvSpPr>
        <p:spPr>
          <a:xfrm>
            <a:off x="271619" y="197926"/>
            <a:ext cx="11875557" cy="624101"/>
          </a:xfrm>
        </p:spPr>
        <p:txBody>
          <a:bodyPr/>
          <a:lstStyle/>
          <a:p>
            <a:pPr marL="0" indent="0" algn="ctr">
              <a:spcBef>
                <a:spcPts val="0"/>
              </a:spcBef>
            </a:pPr>
            <a:r>
              <a:rPr lang="en-US" sz="3200" b="1" dirty="0">
                <a:latin typeface="Arial" panose="020B0604020202020204" pitchFamily="34" charset="0"/>
                <a:cs typeface="Arial" panose="020B0604020202020204" pitchFamily="34" charset="0"/>
              </a:rPr>
              <a:t>VCU Health | Diversity [Officers] Driving Excellence</a:t>
            </a:r>
          </a:p>
        </p:txBody>
      </p:sp>
      <p:grpSp>
        <p:nvGrpSpPr>
          <p:cNvPr id="9" name="Group 8">
            <a:extLst>
              <a:ext uri="{FF2B5EF4-FFF2-40B4-BE49-F238E27FC236}">
                <a16:creationId xmlns:a16="http://schemas.microsoft.com/office/drawing/2014/main" id="{5DEB9366-B2C6-42DE-B555-2A4250FC27E0}"/>
              </a:ext>
            </a:extLst>
          </p:cNvPr>
          <p:cNvGrpSpPr/>
          <p:nvPr/>
        </p:nvGrpSpPr>
        <p:grpSpPr>
          <a:xfrm>
            <a:off x="3897765" y="4184762"/>
            <a:ext cx="1712004" cy="2453866"/>
            <a:chOff x="2443534" y="3277410"/>
            <a:chExt cx="1284003" cy="1840400"/>
          </a:xfrm>
        </p:grpSpPr>
        <p:pic>
          <p:nvPicPr>
            <p:cNvPr id="14" name="Picture 2" descr="Dr. Marcelle W. Davis (@kultureisyou) | Twitter">
              <a:extLst>
                <a:ext uri="{FF2B5EF4-FFF2-40B4-BE49-F238E27FC236}">
                  <a16:creationId xmlns:a16="http://schemas.microsoft.com/office/drawing/2014/main" id="{045AF34C-7C2C-4377-A5DB-B892C69F0B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66131" y="3277410"/>
              <a:ext cx="1240018" cy="1651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0D48A3A-98B1-4756-8E6D-41E0D6D1C045}"/>
                </a:ext>
              </a:extLst>
            </p:cNvPr>
            <p:cNvSpPr txBox="1"/>
            <p:nvPr/>
          </p:nvSpPr>
          <p:spPr>
            <a:xfrm>
              <a:off x="2443534" y="4894719"/>
              <a:ext cx="1284003" cy="223091"/>
            </a:xfrm>
            <a:prstGeom prst="rect">
              <a:avLst/>
            </a:prstGeom>
            <a:solidFill>
              <a:schemeClr val="bg1"/>
            </a:solid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Dr. Marcelle Davis</a:t>
              </a:r>
            </a:p>
          </p:txBody>
        </p:sp>
      </p:grpSp>
      <p:grpSp>
        <p:nvGrpSpPr>
          <p:cNvPr id="3" name="Group 2">
            <a:extLst>
              <a:ext uri="{FF2B5EF4-FFF2-40B4-BE49-F238E27FC236}">
                <a16:creationId xmlns:a16="http://schemas.microsoft.com/office/drawing/2014/main" id="{CADA726E-C61A-4BBB-91D9-A024A4542577}"/>
              </a:ext>
            </a:extLst>
          </p:cNvPr>
          <p:cNvGrpSpPr/>
          <p:nvPr/>
        </p:nvGrpSpPr>
        <p:grpSpPr>
          <a:xfrm>
            <a:off x="3763139" y="1194279"/>
            <a:ext cx="1976581" cy="2354626"/>
            <a:chOff x="2660151" y="1618645"/>
            <a:chExt cx="1482436" cy="1765970"/>
          </a:xfrm>
        </p:grpSpPr>
        <p:pic>
          <p:nvPicPr>
            <p:cNvPr id="17" name="Picture 8" descr="Tremayne Robertson appointed as director of Diversity Equity and Inclusion  | VCU Massey Cancer Center">
              <a:extLst>
                <a:ext uri="{FF2B5EF4-FFF2-40B4-BE49-F238E27FC236}">
                  <a16:creationId xmlns:a16="http://schemas.microsoft.com/office/drawing/2014/main" id="{685A8000-3393-4929-84B7-3DF15C44A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1120" y="1618645"/>
              <a:ext cx="1240018" cy="14973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F6C3F9-0AE4-4222-B210-DD1272F4CB11}"/>
                </a:ext>
              </a:extLst>
            </p:cNvPr>
            <p:cNvSpPr txBox="1"/>
            <p:nvPr/>
          </p:nvSpPr>
          <p:spPr>
            <a:xfrm>
              <a:off x="2660151" y="3161524"/>
              <a:ext cx="1482436" cy="223091"/>
            </a:xfrm>
            <a:prstGeom prst="rect">
              <a:avLst/>
            </a:prstGeom>
            <a:noFill/>
          </p:spPr>
          <p:txBody>
            <a:bodyPr wrap="square" rtlCol="0">
              <a:spAutoFit/>
            </a:bodyPr>
            <a:lstStyle/>
            <a:p>
              <a:pPr algn="ctr" defTabSz="1219170">
                <a:buClr>
                  <a:srgbClr val="000000"/>
                </a:buClr>
              </a:pPr>
              <a:r>
                <a:rPr lang="en-US" sz="1333" b="1" kern="0" dirty="0">
                  <a:solidFill>
                    <a:srgbClr val="000000"/>
                  </a:solidFill>
                  <a:latin typeface="Arial"/>
                  <a:cs typeface="Arial"/>
                  <a:sym typeface="Arial"/>
                </a:rPr>
                <a:t>Tremayne Robertson</a:t>
              </a:r>
              <a:endParaRPr lang="en-US" sz="1867" kern="0" dirty="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id="{FDA1B66C-1BA5-414E-A06C-A4C9B28F88CA}"/>
              </a:ext>
            </a:extLst>
          </p:cNvPr>
          <p:cNvGrpSpPr/>
          <p:nvPr/>
        </p:nvGrpSpPr>
        <p:grpSpPr>
          <a:xfrm>
            <a:off x="8036169" y="1275227"/>
            <a:ext cx="1643689" cy="2152441"/>
            <a:chOff x="632873" y="1312096"/>
            <a:chExt cx="1232767" cy="1614331"/>
          </a:xfrm>
        </p:grpSpPr>
        <p:pic>
          <p:nvPicPr>
            <p:cNvPr id="19" name="Picture 12" descr="Carlos Smith named new DEI director – Dean&amp;#39;s blog">
              <a:extLst>
                <a:ext uri="{FF2B5EF4-FFF2-40B4-BE49-F238E27FC236}">
                  <a16:creationId xmlns:a16="http://schemas.microsoft.com/office/drawing/2014/main" id="{ABD02D72-F8D9-4C7A-AA96-77A06EEA901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541" t="-5551" r="-4541" b="23605"/>
            <a:stretch/>
          </p:blipFill>
          <p:spPr bwMode="auto">
            <a:xfrm>
              <a:off x="700108" y="1312096"/>
              <a:ext cx="1165532" cy="143201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06DFEAE-4142-4333-B2C1-76BAD67ACE77}"/>
                </a:ext>
              </a:extLst>
            </p:cNvPr>
            <p:cNvSpPr txBox="1"/>
            <p:nvPr/>
          </p:nvSpPr>
          <p:spPr>
            <a:xfrm>
              <a:off x="632873" y="2703336"/>
              <a:ext cx="1232767" cy="223091"/>
            </a:xfrm>
            <a:prstGeom prst="rect">
              <a:avLst/>
            </a:prstGeom>
            <a:noFill/>
          </p:spPr>
          <p:txBody>
            <a:bodyPr wrap="square">
              <a:spAutoFit/>
            </a:bodyPr>
            <a:lstStyle/>
            <a:p>
              <a:pPr algn="ctr" defTabSz="1219170">
                <a:buClr>
                  <a:srgbClr val="000000"/>
                </a:buClr>
              </a:pPr>
              <a:r>
                <a:rPr lang="en-US" sz="1333" b="1" kern="0" dirty="0">
                  <a:solidFill>
                    <a:srgbClr val="000000"/>
                  </a:solidFill>
                  <a:latin typeface="Arial"/>
                  <a:cs typeface="Arial"/>
                  <a:sym typeface="Arial"/>
                </a:rPr>
                <a:t>Dr. Carlos Smith</a:t>
              </a:r>
            </a:p>
          </p:txBody>
        </p:sp>
      </p:grpSp>
      <p:grpSp>
        <p:nvGrpSpPr>
          <p:cNvPr id="5" name="Group 4">
            <a:extLst>
              <a:ext uri="{FF2B5EF4-FFF2-40B4-BE49-F238E27FC236}">
                <a16:creationId xmlns:a16="http://schemas.microsoft.com/office/drawing/2014/main" id="{04F7B9C2-30AA-4004-9A88-F2B556C069B9}"/>
              </a:ext>
            </a:extLst>
          </p:cNvPr>
          <p:cNvGrpSpPr/>
          <p:nvPr/>
        </p:nvGrpSpPr>
        <p:grpSpPr>
          <a:xfrm>
            <a:off x="1621521" y="2833485"/>
            <a:ext cx="2061992" cy="2610166"/>
            <a:chOff x="6933767" y="1364343"/>
            <a:chExt cx="1546494" cy="1957625"/>
          </a:xfrm>
        </p:grpSpPr>
        <p:pic>
          <p:nvPicPr>
            <p:cNvPr id="18" name="Picture 10" descr="Directory | School of Pharmacy | Virginia Commonwealth University">
              <a:extLst>
                <a:ext uri="{FF2B5EF4-FFF2-40B4-BE49-F238E27FC236}">
                  <a16:creationId xmlns:a16="http://schemas.microsoft.com/office/drawing/2014/main" id="{37E95E91-1AFB-4353-B6D5-BC8A2B9EC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9029" y="1364343"/>
              <a:ext cx="1122869" cy="1681914"/>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FBE7D3BC-ECAF-4A8E-8FB3-F6EE0958AB66}"/>
                </a:ext>
              </a:extLst>
            </p:cNvPr>
            <p:cNvSpPr txBox="1"/>
            <p:nvPr/>
          </p:nvSpPr>
          <p:spPr>
            <a:xfrm>
              <a:off x="6933767" y="3098877"/>
              <a:ext cx="1546494" cy="223091"/>
            </a:xfrm>
            <a:prstGeom prst="rect">
              <a:avLst/>
            </a:prstGeom>
            <a:noFill/>
          </p:spPr>
          <p:txBody>
            <a:bodyPr wrap="square">
              <a:spAutoFit/>
            </a:bodyPr>
            <a:lstStyle/>
            <a:p>
              <a:pPr algn="ctr" defTabSz="1219170">
                <a:buClr>
                  <a:srgbClr val="000000"/>
                </a:buClr>
              </a:pPr>
              <a:r>
                <a:rPr lang="en-US" sz="1333" b="1" kern="0" dirty="0">
                  <a:solidFill>
                    <a:srgbClr val="000000"/>
                  </a:solidFill>
                  <a:latin typeface="Arial"/>
                  <a:cs typeface="Arial"/>
                  <a:sym typeface="Arial"/>
                </a:rPr>
                <a:t>Dr. Victoria (Tori) Keel</a:t>
              </a:r>
            </a:p>
          </p:txBody>
        </p:sp>
      </p:grpSp>
      <p:grpSp>
        <p:nvGrpSpPr>
          <p:cNvPr id="8" name="Group 7">
            <a:extLst>
              <a:ext uri="{FF2B5EF4-FFF2-40B4-BE49-F238E27FC236}">
                <a16:creationId xmlns:a16="http://schemas.microsoft.com/office/drawing/2014/main" id="{092FF418-B078-4BDD-9670-B0243A6BC224}"/>
              </a:ext>
            </a:extLst>
          </p:cNvPr>
          <p:cNvGrpSpPr/>
          <p:nvPr/>
        </p:nvGrpSpPr>
        <p:grpSpPr>
          <a:xfrm>
            <a:off x="7887513" y="4462193"/>
            <a:ext cx="2110891" cy="1857287"/>
            <a:chOff x="5245627" y="3542063"/>
            <a:chExt cx="1583168" cy="1392965"/>
          </a:xfrm>
        </p:grpSpPr>
        <p:pic>
          <p:nvPicPr>
            <p:cNvPr id="15" name="Picture 4" descr="Dr. Kevin Harris Named Inaugural Senior Associate Dean for Diversity,  Equity and Inclusion for the School of Medicine VCU School of Medicine">
              <a:extLst>
                <a:ext uri="{FF2B5EF4-FFF2-40B4-BE49-F238E27FC236}">
                  <a16:creationId xmlns:a16="http://schemas.microsoft.com/office/drawing/2014/main" id="{E21FA827-6FE1-498A-990D-3AAFE26FC26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69" r="50785"/>
            <a:stretch/>
          </p:blipFill>
          <p:spPr bwMode="auto">
            <a:xfrm>
              <a:off x="5395217" y="3542063"/>
              <a:ext cx="1232767" cy="118672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3B795A4-FA98-4B8B-8533-78DA3A1EBF57}"/>
                </a:ext>
              </a:extLst>
            </p:cNvPr>
            <p:cNvSpPr txBox="1"/>
            <p:nvPr/>
          </p:nvSpPr>
          <p:spPr>
            <a:xfrm>
              <a:off x="5245627" y="4711938"/>
              <a:ext cx="1583168" cy="223090"/>
            </a:xfrm>
            <a:prstGeom prst="rect">
              <a:avLst/>
            </a:prstGeom>
            <a:noFill/>
          </p:spPr>
          <p:txBody>
            <a:bodyPr wrap="square">
              <a:spAutoFit/>
            </a:bodyPr>
            <a:lstStyle/>
            <a:p>
              <a:pPr algn="ctr" defTabSz="1219170">
                <a:buClr>
                  <a:srgbClr val="000000"/>
                </a:buClr>
              </a:pPr>
              <a:r>
                <a:rPr lang="en-US" sz="1333" b="1" kern="0" dirty="0">
                  <a:solidFill>
                    <a:srgbClr val="000000"/>
                  </a:solidFill>
                  <a:latin typeface="Arial"/>
                  <a:cs typeface="Arial"/>
                  <a:sym typeface="Arial"/>
                </a:rPr>
                <a:t>Dr. Kevin Harris</a:t>
              </a:r>
            </a:p>
          </p:txBody>
        </p:sp>
      </p:grpSp>
      <p:sp>
        <p:nvSpPr>
          <p:cNvPr id="10" name="TextBox 9">
            <a:extLst>
              <a:ext uri="{FF2B5EF4-FFF2-40B4-BE49-F238E27FC236}">
                <a16:creationId xmlns:a16="http://schemas.microsoft.com/office/drawing/2014/main" id="{0C2D191A-B458-407E-87EA-569D1DFA1B3C}"/>
              </a:ext>
            </a:extLst>
          </p:cNvPr>
          <p:cNvSpPr txBox="1"/>
          <p:nvPr/>
        </p:nvSpPr>
        <p:spPr>
          <a:xfrm>
            <a:off x="175839" y="3094352"/>
            <a:ext cx="1748075" cy="2020618"/>
          </a:xfrm>
          <a:prstGeom prst="rect">
            <a:avLst/>
          </a:prstGeom>
          <a:noFill/>
        </p:spPr>
        <p:txBody>
          <a:bodyPr wrap="square" rtlCol="0">
            <a:spAutoFit/>
          </a:bodyPr>
          <a:lstStyle/>
          <a:p>
            <a:pPr defTabSz="1219170">
              <a:buClr>
                <a:srgbClr val="000000"/>
              </a:buClr>
            </a:pPr>
            <a:r>
              <a:rPr lang="en-US" sz="1333" i="1" kern="0" dirty="0">
                <a:solidFill>
                  <a:srgbClr val="000000"/>
                </a:solidFill>
                <a:latin typeface="Arial Narrow" panose="020B0606020202030204" pitchFamily="34" charset="0"/>
                <a:ea typeface="Calibri" panose="020F0502020204030204" pitchFamily="34" charset="0"/>
                <a:cs typeface="Arial"/>
                <a:sym typeface="Arial"/>
              </a:rPr>
              <a:t>Diversity offers opportunities to learn, grow, join, and support; to </a:t>
            </a:r>
            <a:r>
              <a:rPr lang="en-US" sz="1333" b="1" i="1" kern="0" dirty="0">
                <a:solidFill>
                  <a:srgbClr val="000000"/>
                </a:solidFill>
                <a:latin typeface="Arial Narrow" panose="020B0606020202030204" pitchFamily="34" charset="0"/>
                <a:ea typeface="Calibri" panose="020F0502020204030204" pitchFamily="34" charset="0"/>
                <a:cs typeface="Arial"/>
                <a:sym typeface="Arial"/>
              </a:rPr>
              <a:t>see beyond ourselves </a:t>
            </a:r>
            <a:r>
              <a:rPr lang="en-US" sz="1333" i="1" kern="0" dirty="0">
                <a:solidFill>
                  <a:srgbClr val="000000"/>
                </a:solidFill>
                <a:latin typeface="Arial Narrow" panose="020B0606020202030204" pitchFamily="34" charset="0"/>
                <a:ea typeface="Calibri" panose="020F0502020204030204" pitchFamily="34" charset="0"/>
                <a:cs typeface="Arial"/>
                <a:sym typeface="Arial"/>
              </a:rPr>
              <a:t>and to understand the perspective, experience, and feelings of others.</a:t>
            </a:r>
          </a:p>
          <a:p>
            <a:pPr defTabSz="1219170">
              <a:buClr>
                <a:srgbClr val="000000"/>
              </a:buClr>
            </a:pPr>
            <a:endParaRPr lang="en-US" sz="1867" kern="0" dirty="0">
              <a:solidFill>
                <a:srgbClr val="000000"/>
              </a:solidFill>
              <a:latin typeface="Arial"/>
              <a:cs typeface="Arial"/>
              <a:sym typeface="Arial"/>
            </a:endParaRPr>
          </a:p>
        </p:txBody>
      </p:sp>
      <p:sp>
        <p:nvSpPr>
          <p:cNvPr id="11" name="TextBox 10">
            <a:extLst>
              <a:ext uri="{FF2B5EF4-FFF2-40B4-BE49-F238E27FC236}">
                <a16:creationId xmlns:a16="http://schemas.microsoft.com/office/drawing/2014/main" id="{27BB2840-B7CB-4700-9D17-DC3C880C6A1C}"/>
              </a:ext>
            </a:extLst>
          </p:cNvPr>
          <p:cNvSpPr txBox="1"/>
          <p:nvPr/>
        </p:nvSpPr>
        <p:spPr>
          <a:xfrm>
            <a:off x="9982645" y="4417791"/>
            <a:ext cx="2056591" cy="1938992"/>
          </a:xfrm>
          <a:prstGeom prst="rect">
            <a:avLst/>
          </a:prstGeom>
          <a:noFill/>
        </p:spPr>
        <p:txBody>
          <a:bodyPr wrap="square" rtlCol="0">
            <a:spAutoFit/>
          </a:bodyPr>
          <a:lstStyle/>
          <a:p>
            <a:pPr defTabSz="1219170">
              <a:buClr>
                <a:srgbClr val="000000"/>
              </a:buClr>
            </a:pPr>
            <a:r>
              <a:rPr lang="en-US" sz="1200" b="1" kern="0" dirty="0">
                <a:solidFill>
                  <a:srgbClr val="000000"/>
                </a:solidFill>
                <a:latin typeface="Arial Narrow" panose="020B0606020202030204" pitchFamily="34" charset="0"/>
                <a:cs typeface="Arial"/>
                <a:sym typeface="Arial"/>
              </a:rPr>
              <a:t>Diversity is an innate aspect of our human experience</a:t>
            </a:r>
            <a:r>
              <a:rPr lang="en-US" sz="1200" kern="0" dirty="0">
                <a:solidFill>
                  <a:srgbClr val="000000"/>
                </a:solidFill>
                <a:latin typeface="Arial Narrow" panose="020B0606020202030204" pitchFamily="34" charset="0"/>
                <a:cs typeface="Arial"/>
                <a:sym typeface="Arial"/>
              </a:rPr>
              <a:t>. In other words, all of us add to the tapestry of humanity. </a:t>
            </a:r>
            <a:r>
              <a:rPr lang="en-US" sz="1200" b="1" kern="0" dirty="0">
                <a:solidFill>
                  <a:srgbClr val="000000"/>
                </a:solidFill>
                <a:latin typeface="Arial Narrow" panose="020B0606020202030204" pitchFamily="34" charset="0"/>
                <a:cs typeface="Arial"/>
                <a:sym typeface="Arial"/>
              </a:rPr>
              <a:t>Diversity is also a verb </a:t>
            </a:r>
            <a:r>
              <a:rPr lang="en-US" sz="1200" kern="0" dirty="0">
                <a:solidFill>
                  <a:srgbClr val="000000"/>
                </a:solidFill>
                <a:latin typeface="Arial Narrow" panose="020B0606020202030204" pitchFamily="34" charset="0"/>
                <a:cs typeface="Arial"/>
                <a:sym typeface="Arial"/>
              </a:rPr>
              <a:t>as it warrants an active engagement of our mental, intellectual, emotional, spiritual, and even physical selves in the pursuit of ensuring all of us feel we matter, we belong!</a:t>
            </a:r>
          </a:p>
        </p:txBody>
      </p:sp>
      <p:sp>
        <p:nvSpPr>
          <p:cNvPr id="26" name="TextBox 25">
            <a:extLst>
              <a:ext uri="{FF2B5EF4-FFF2-40B4-BE49-F238E27FC236}">
                <a16:creationId xmlns:a16="http://schemas.microsoft.com/office/drawing/2014/main" id="{185F744A-047E-4E0A-B1D1-D08E905828AA}"/>
              </a:ext>
            </a:extLst>
          </p:cNvPr>
          <p:cNvSpPr txBox="1"/>
          <p:nvPr/>
        </p:nvSpPr>
        <p:spPr>
          <a:xfrm>
            <a:off x="378291" y="1081738"/>
            <a:ext cx="3473560" cy="1405449"/>
          </a:xfrm>
          <a:prstGeom prst="rect">
            <a:avLst/>
          </a:prstGeom>
          <a:solidFill>
            <a:schemeClr val="bg1"/>
          </a:solidFill>
        </p:spPr>
        <p:txBody>
          <a:bodyPr wrap="square" rtlCol="0">
            <a:spAutoFit/>
          </a:bodyPr>
          <a:lstStyle/>
          <a:p>
            <a:pPr algn="just" defTabSz="1219170">
              <a:buClr>
                <a:srgbClr val="000000"/>
              </a:buClr>
            </a:pPr>
            <a:r>
              <a:rPr lang="en-US" sz="1200" i="1" kern="0" dirty="0">
                <a:solidFill>
                  <a:srgbClr val="000000"/>
                </a:solidFill>
                <a:latin typeface="Arial Narrow" panose="020B0606020202030204" pitchFamily="34" charset="0"/>
                <a:ea typeface="Calibri" panose="020F0502020204030204" pitchFamily="34" charset="0"/>
                <a:cs typeface="Arial"/>
                <a:sym typeface="Arial"/>
              </a:rPr>
              <a:t>Many people believe diversity refers to or means learning about someone else. However, the most critical starting place and learning regarding diversity in my opinion </a:t>
            </a:r>
            <a:r>
              <a:rPr lang="en-US" sz="1200" b="1" i="1" kern="0" dirty="0">
                <a:solidFill>
                  <a:srgbClr val="000000"/>
                </a:solidFill>
                <a:latin typeface="Arial Narrow" panose="020B0606020202030204" pitchFamily="34" charset="0"/>
                <a:ea typeface="Calibri" panose="020F0502020204030204" pitchFamily="34" charset="0"/>
                <a:cs typeface="Arial"/>
                <a:sym typeface="Arial"/>
              </a:rPr>
              <a:t>begins with reflection and introspection</a:t>
            </a:r>
            <a:r>
              <a:rPr lang="en-US" sz="1200" i="1" kern="0" dirty="0">
                <a:solidFill>
                  <a:srgbClr val="000000"/>
                </a:solidFill>
                <a:latin typeface="Arial Narrow" panose="020B0606020202030204" pitchFamily="34" charset="0"/>
                <a:ea typeface="Calibri" panose="020F0502020204030204" pitchFamily="34" charset="0"/>
                <a:cs typeface="Arial"/>
                <a:sym typeface="Arial"/>
              </a:rPr>
              <a:t>. Learning about and with different people has taught me a lot about myself. This process has strengthened my understanding and relationship with people from all backgrounds</a:t>
            </a:r>
            <a:r>
              <a:rPr lang="en-US" sz="1333" kern="0" dirty="0">
                <a:solidFill>
                  <a:srgbClr val="000000"/>
                </a:solidFill>
                <a:latin typeface="Arial Narrow" panose="020B0606020202030204" pitchFamily="34" charset="0"/>
                <a:ea typeface="Calibri" panose="020F0502020204030204" pitchFamily="34" charset="0"/>
                <a:cs typeface="Arial"/>
                <a:sym typeface="Arial"/>
              </a:rPr>
              <a:t>.</a:t>
            </a:r>
            <a:endParaRPr lang="en-US" sz="1867" kern="0" dirty="0">
              <a:solidFill>
                <a:srgbClr val="000000"/>
              </a:solidFill>
              <a:latin typeface="Arial"/>
              <a:cs typeface="Arial"/>
              <a:sym typeface="Arial"/>
            </a:endParaRPr>
          </a:p>
        </p:txBody>
      </p:sp>
      <p:sp>
        <p:nvSpPr>
          <p:cNvPr id="27" name="TextBox 26">
            <a:extLst>
              <a:ext uri="{FF2B5EF4-FFF2-40B4-BE49-F238E27FC236}">
                <a16:creationId xmlns:a16="http://schemas.microsoft.com/office/drawing/2014/main" id="{E7E18E97-7BEE-4570-84E7-F894F63BAF31}"/>
              </a:ext>
            </a:extLst>
          </p:cNvPr>
          <p:cNvSpPr txBox="1"/>
          <p:nvPr/>
        </p:nvSpPr>
        <p:spPr>
          <a:xfrm>
            <a:off x="9730656" y="1289648"/>
            <a:ext cx="2308579" cy="2862322"/>
          </a:xfrm>
          <a:prstGeom prst="rect">
            <a:avLst/>
          </a:prstGeom>
          <a:noFill/>
        </p:spPr>
        <p:txBody>
          <a:bodyPr wrap="square" rtlCol="0">
            <a:spAutoFit/>
          </a:bodyPr>
          <a:lstStyle/>
          <a:p>
            <a:pPr defTabSz="1219170">
              <a:buClr>
                <a:srgbClr val="000000"/>
              </a:buClr>
            </a:pPr>
            <a:r>
              <a:rPr lang="en-US" sz="1200" i="1" kern="0" dirty="0">
                <a:solidFill>
                  <a:srgbClr val="000000"/>
                </a:solidFill>
                <a:latin typeface="Arial Narrow" panose="020B0606020202030204" pitchFamily="34" charset="0"/>
                <a:ea typeface="Calibri" panose="020F0502020204030204" pitchFamily="34" charset="0"/>
                <a:cs typeface="Times New Roman" panose="02020603050405020304" pitchFamily="18" charset="0"/>
                <a:sym typeface="Arial"/>
              </a:rPr>
              <a:t>Diversity for me is about two things: one, </a:t>
            </a:r>
            <a:r>
              <a:rPr lang="en-US" sz="1200" b="1" i="1" kern="0" dirty="0">
                <a:solidFill>
                  <a:srgbClr val="000000"/>
                </a:solidFill>
                <a:latin typeface="Arial Narrow" panose="020B0606020202030204" pitchFamily="34" charset="0"/>
                <a:ea typeface="Calibri" panose="020F0502020204030204" pitchFamily="34" charset="0"/>
                <a:cs typeface="Times New Roman" panose="02020603050405020304" pitchFamily="18" charset="0"/>
                <a:sym typeface="Arial"/>
              </a:rPr>
              <a:t>ethics</a:t>
            </a:r>
            <a:r>
              <a:rPr lang="en-US" sz="1200" i="1" kern="0" dirty="0">
                <a:solidFill>
                  <a:srgbClr val="000000"/>
                </a:solidFill>
                <a:latin typeface="Arial Narrow" panose="020B0606020202030204" pitchFamily="34" charset="0"/>
                <a:ea typeface="Calibri" panose="020F0502020204030204" pitchFamily="34" charset="0"/>
                <a:cs typeface="Times New Roman" panose="02020603050405020304" pitchFamily="18" charset="0"/>
                <a:sym typeface="Arial"/>
              </a:rPr>
              <a:t> - because every action, every hire, every patient encounter should have at its core the carrying out of our social contract with the public, a public that includes all; and two, </a:t>
            </a:r>
            <a:r>
              <a:rPr lang="en-US" sz="1200" b="1" i="1" kern="0" dirty="0">
                <a:solidFill>
                  <a:srgbClr val="000000"/>
                </a:solidFill>
                <a:latin typeface="Arial Narrow" panose="020B0606020202030204" pitchFamily="34" charset="0"/>
                <a:ea typeface="Calibri" panose="020F0502020204030204" pitchFamily="34" charset="0"/>
                <a:cs typeface="Times New Roman" panose="02020603050405020304" pitchFamily="18" charset="0"/>
                <a:sym typeface="Arial"/>
              </a:rPr>
              <a:t>inquiry</a:t>
            </a:r>
            <a:r>
              <a:rPr lang="en-US" sz="1200" i="1" kern="0" dirty="0">
                <a:solidFill>
                  <a:srgbClr val="000000"/>
                </a:solidFill>
                <a:latin typeface="Arial Narrow" panose="020B0606020202030204" pitchFamily="34" charset="0"/>
                <a:ea typeface="Calibri" panose="020F0502020204030204" pitchFamily="34" charset="0"/>
                <a:cs typeface="Times New Roman" panose="02020603050405020304" pitchFamily="18" charset="0"/>
                <a:sym typeface="Arial"/>
              </a:rPr>
              <a:t>, particularly inclusive inquiry - what questions are we asking, of whom, on behalf of whom, and to achieve what outcomes? Diversity, grounded in ethics and inquiry, will foster the inclusive belonging, both individually and organizationally, we ought continually strive for!</a:t>
            </a:r>
            <a:endParaRPr lang="en-US" sz="1200" kern="0" dirty="0">
              <a:solidFill>
                <a:srgbClr val="000000"/>
              </a:solidFill>
              <a:latin typeface="Arial Narrow" panose="020B0606020202030204" pitchFamily="34" charset="0"/>
              <a:cs typeface="Arial"/>
              <a:sym typeface="Arial"/>
            </a:endParaRPr>
          </a:p>
        </p:txBody>
      </p:sp>
      <p:sp>
        <p:nvSpPr>
          <p:cNvPr id="28" name="TextBox 27">
            <a:extLst>
              <a:ext uri="{FF2B5EF4-FFF2-40B4-BE49-F238E27FC236}">
                <a16:creationId xmlns:a16="http://schemas.microsoft.com/office/drawing/2014/main" id="{7BD90A02-9839-46DD-8BE5-0CD111088816}"/>
              </a:ext>
            </a:extLst>
          </p:cNvPr>
          <p:cNvSpPr txBox="1"/>
          <p:nvPr/>
        </p:nvSpPr>
        <p:spPr>
          <a:xfrm>
            <a:off x="78069" y="5661462"/>
            <a:ext cx="3729161" cy="1015663"/>
          </a:xfrm>
          <a:prstGeom prst="rect">
            <a:avLst/>
          </a:prstGeom>
          <a:solidFill>
            <a:schemeClr val="bg1"/>
          </a:solidFill>
        </p:spPr>
        <p:txBody>
          <a:bodyPr wrap="square" rtlCol="0">
            <a:spAutoFit/>
          </a:bodyPr>
          <a:lstStyle/>
          <a:p>
            <a:pPr algn="just" defTabSz="1219170">
              <a:buClr>
                <a:srgbClr val="000000"/>
              </a:buClr>
            </a:pPr>
            <a:r>
              <a:rPr lang="en-US" sz="1200" i="1" kern="0" dirty="0">
                <a:solidFill>
                  <a:srgbClr val="000000"/>
                </a:solidFill>
                <a:latin typeface="Arial Narrow" panose="020B0606020202030204" pitchFamily="34" charset="0"/>
                <a:ea typeface="Calibri" panose="020F0502020204030204" pitchFamily="34" charset="0"/>
                <a:cs typeface="Arial"/>
                <a:sym typeface="Arial"/>
              </a:rPr>
              <a:t>Diversity, in all its splendor, can separate us, if it is left to exist in a silo.  However, diversity can unify us, but it must be </a:t>
            </a:r>
            <a:r>
              <a:rPr lang="en-US" sz="1200" b="1" i="1" kern="0" dirty="0">
                <a:solidFill>
                  <a:srgbClr val="000000"/>
                </a:solidFill>
                <a:latin typeface="Arial Narrow" panose="020B0606020202030204" pitchFamily="34" charset="0"/>
                <a:ea typeface="Calibri" panose="020F0502020204030204" pitchFamily="34" charset="0"/>
                <a:cs typeface="Arial"/>
                <a:sym typeface="Arial"/>
              </a:rPr>
              <a:t>grounded in equity and coupled with intentional inclusion,</a:t>
            </a:r>
            <a:r>
              <a:rPr lang="en-US" sz="1200" i="1" kern="0" dirty="0">
                <a:solidFill>
                  <a:srgbClr val="000000"/>
                </a:solidFill>
                <a:latin typeface="Arial Narrow" panose="020B0606020202030204" pitchFamily="34" charset="0"/>
                <a:ea typeface="Calibri" panose="020F0502020204030204" pitchFamily="34" charset="0"/>
                <a:cs typeface="Arial"/>
                <a:sym typeface="Arial"/>
              </a:rPr>
              <a:t> to create a workplace where everyone feels psychologically safe to contribute and grow.</a:t>
            </a:r>
            <a:endParaRPr lang="en-US" sz="1200" i="1" kern="0" dirty="0">
              <a:solidFill>
                <a:srgbClr val="000000"/>
              </a:solidFill>
              <a:latin typeface="Arial Narrow" panose="020B0606020202030204" pitchFamily="34" charset="0"/>
              <a:cs typeface="Arial"/>
              <a:sym typeface="Arial"/>
            </a:endParaRPr>
          </a:p>
        </p:txBody>
      </p:sp>
      <p:sp>
        <p:nvSpPr>
          <p:cNvPr id="12" name="TextBox 11">
            <a:extLst>
              <a:ext uri="{FF2B5EF4-FFF2-40B4-BE49-F238E27FC236}">
                <a16:creationId xmlns:a16="http://schemas.microsoft.com/office/drawing/2014/main" id="{7E84AE21-1DDB-4C90-8717-4E5D6EC10A8B}"/>
              </a:ext>
            </a:extLst>
          </p:cNvPr>
          <p:cNvSpPr txBox="1"/>
          <p:nvPr/>
        </p:nvSpPr>
        <p:spPr>
          <a:xfrm>
            <a:off x="5750575" y="879536"/>
            <a:ext cx="2227523" cy="3621441"/>
          </a:xfrm>
          <a:prstGeom prst="rect">
            <a:avLst/>
          </a:prstGeom>
          <a:noFill/>
        </p:spPr>
        <p:txBody>
          <a:bodyPr wrap="square" rtlCol="0">
            <a:spAutoFit/>
          </a:bodyPr>
          <a:lstStyle/>
          <a:p>
            <a:pPr defTabSz="1219170">
              <a:buClr>
                <a:srgbClr val="000000"/>
              </a:buClr>
            </a:pPr>
            <a:r>
              <a:rPr lang="en-US" sz="1333" i="1" kern="0" dirty="0">
                <a:solidFill>
                  <a:srgbClr val="000000"/>
                </a:solidFill>
                <a:latin typeface="Arial Narrow" panose="020B0606020202030204" pitchFamily="34" charset="0"/>
                <a:ea typeface="Calibri" panose="020F0502020204030204" pitchFamily="34" charset="0"/>
                <a:cs typeface="Calibri" panose="020F0502020204030204" pitchFamily="34" charset="0"/>
                <a:sym typeface="Arial"/>
              </a:rPr>
              <a:t>"</a:t>
            </a:r>
            <a:r>
              <a:rPr lang="en-US" sz="1200" i="1" kern="0" dirty="0">
                <a:solidFill>
                  <a:srgbClr val="000000"/>
                </a:solidFill>
                <a:latin typeface="Arial Narrow" panose="020B0606020202030204" pitchFamily="34" charset="0"/>
                <a:ea typeface="Calibri" panose="020F0502020204030204" pitchFamily="34" charset="0"/>
                <a:cs typeface="Calibri" panose="020F0502020204030204" pitchFamily="34" charset="0"/>
                <a:sym typeface="Arial"/>
              </a:rPr>
              <a:t>To me, diversity is what makes our academic institutions, healthcare delivery organizations, and communities exciting places to learn and grow. In leadership and management, we know that having diverse teams fosters creativity and innovation and leads to improved organizational performance. From a healthcare delivery perspective, staffing our organizations with clinicians who mirror the communities we serve enhances the likelihood that we effectively relate to our patients and can meet their healthcare needs. I believe diversity is essential everywhere, but in healthcare, it's literally a matter of life or death." </a:t>
            </a:r>
            <a:endParaRPr lang="en-US" sz="1200" b="1" kern="0" dirty="0">
              <a:solidFill>
                <a:srgbClr val="000000"/>
              </a:solidFill>
              <a:latin typeface="Arial Narrow" panose="020B0606020202030204" pitchFamily="34" charset="0"/>
              <a:cs typeface="Arial"/>
              <a:sym typeface="Arial"/>
            </a:endParaRPr>
          </a:p>
        </p:txBody>
      </p:sp>
      <p:grpSp>
        <p:nvGrpSpPr>
          <p:cNvPr id="35" name="Group 34">
            <a:extLst>
              <a:ext uri="{FF2B5EF4-FFF2-40B4-BE49-F238E27FC236}">
                <a16:creationId xmlns:a16="http://schemas.microsoft.com/office/drawing/2014/main" id="{A48A0139-9BE7-4054-A31A-EFB06184A3AE}"/>
              </a:ext>
            </a:extLst>
          </p:cNvPr>
          <p:cNvGrpSpPr/>
          <p:nvPr/>
        </p:nvGrpSpPr>
        <p:grpSpPr>
          <a:xfrm>
            <a:off x="1895205" y="4234300"/>
            <a:ext cx="1487847" cy="854808"/>
            <a:chOff x="1423021" y="1930644"/>
            <a:chExt cx="1115885" cy="641106"/>
          </a:xfrm>
        </p:grpSpPr>
        <p:pic>
          <p:nvPicPr>
            <p:cNvPr id="37" name="Picture 2" descr="VCU Rams Nike Sleeveless Shirt Women's Yellow Poly Used">
              <a:extLst>
                <a:ext uri="{FF2B5EF4-FFF2-40B4-BE49-F238E27FC236}">
                  <a16:creationId xmlns:a16="http://schemas.microsoft.com/office/drawing/2014/main" id="{FC0854E2-D70F-4975-A78C-0DAE728EB2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3021" y="1930644"/>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1B4EB37-E314-4559-9D71-DF0D74DE3A5D}"/>
                </a:ext>
              </a:extLst>
            </p:cNvPr>
            <p:cNvSpPr/>
            <p:nvPr/>
          </p:nvSpPr>
          <p:spPr>
            <a:xfrm>
              <a:off x="1423021" y="1978710"/>
              <a:ext cx="541254" cy="192409"/>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Pharmacy</a:t>
              </a:r>
            </a:p>
          </p:txBody>
        </p:sp>
      </p:grpSp>
      <p:grpSp>
        <p:nvGrpSpPr>
          <p:cNvPr id="43" name="Group 42">
            <a:extLst>
              <a:ext uri="{FF2B5EF4-FFF2-40B4-BE49-F238E27FC236}">
                <a16:creationId xmlns:a16="http://schemas.microsoft.com/office/drawing/2014/main" id="{0C4A6B21-DA9D-41C1-9468-8D55587BD6B7}"/>
              </a:ext>
            </a:extLst>
          </p:cNvPr>
          <p:cNvGrpSpPr/>
          <p:nvPr/>
        </p:nvGrpSpPr>
        <p:grpSpPr>
          <a:xfrm>
            <a:off x="8095933" y="5352265"/>
            <a:ext cx="1634724" cy="692227"/>
            <a:chOff x="5489211" y="1337604"/>
            <a:chExt cx="1115885" cy="641106"/>
          </a:xfrm>
        </p:grpSpPr>
        <p:pic>
          <p:nvPicPr>
            <p:cNvPr id="44" name="Picture 2" descr="VCU Rams Nike Sleeveless Shirt Women's Yellow Poly Used">
              <a:extLst>
                <a:ext uri="{FF2B5EF4-FFF2-40B4-BE49-F238E27FC236}">
                  <a16:creationId xmlns:a16="http://schemas.microsoft.com/office/drawing/2014/main" id="{6D2EAD29-8C21-49DB-A1B2-B0890E5ADB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9211" y="1337604"/>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A6409D58-12E7-4891-B598-115C3A9BE0CE}"/>
                </a:ext>
              </a:extLst>
            </p:cNvPr>
            <p:cNvSpPr/>
            <p:nvPr/>
          </p:nvSpPr>
          <p:spPr>
            <a:xfrm>
              <a:off x="5489211" y="1385670"/>
              <a:ext cx="453231" cy="237599"/>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Medicine</a:t>
              </a:r>
            </a:p>
          </p:txBody>
        </p:sp>
      </p:grpSp>
      <p:grpSp>
        <p:nvGrpSpPr>
          <p:cNvPr id="49" name="Group 48">
            <a:extLst>
              <a:ext uri="{FF2B5EF4-FFF2-40B4-BE49-F238E27FC236}">
                <a16:creationId xmlns:a16="http://schemas.microsoft.com/office/drawing/2014/main" id="{D0DF8724-102E-45A6-B458-BE43A92167D3}"/>
              </a:ext>
            </a:extLst>
          </p:cNvPr>
          <p:cNvGrpSpPr/>
          <p:nvPr/>
        </p:nvGrpSpPr>
        <p:grpSpPr>
          <a:xfrm>
            <a:off x="8114089" y="2554023"/>
            <a:ext cx="1487847" cy="624101"/>
            <a:chOff x="3073352" y="579096"/>
            <a:chExt cx="1115885" cy="641106"/>
          </a:xfrm>
        </p:grpSpPr>
        <p:pic>
          <p:nvPicPr>
            <p:cNvPr id="50" name="Picture 2" descr="VCU Rams Nike Sleeveless Shirt Women's Yellow Poly Used">
              <a:extLst>
                <a:ext uri="{FF2B5EF4-FFF2-40B4-BE49-F238E27FC236}">
                  <a16:creationId xmlns:a16="http://schemas.microsoft.com/office/drawing/2014/main" id="{18412985-634D-4B01-8F72-F91529FE0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3352" y="579096"/>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82F0C5F4-A75E-4CB4-AE13-902AE2F0A18B}"/>
                </a:ext>
              </a:extLst>
            </p:cNvPr>
            <p:cNvSpPr/>
            <p:nvPr/>
          </p:nvSpPr>
          <p:spPr>
            <a:xfrm>
              <a:off x="3073352" y="627162"/>
              <a:ext cx="502782" cy="263535"/>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Dentistry</a:t>
              </a:r>
            </a:p>
          </p:txBody>
        </p:sp>
      </p:grpSp>
      <p:grpSp>
        <p:nvGrpSpPr>
          <p:cNvPr id="52" name="Group 51">
            <a:extLst>
              <a:ext uri="{FF2B5EF4-FFF2-40B4-BE49-F238E27FC236}">
                <a16:creationId xmlns:a16="http://schemas.microsoft.com/office/drawing/2014/main" id="{D3FA5B1E-9657-4EBB-BB37-B94BB9E93D6B}"/>
              </a:ext>
            </a:extLst>
          </p:cNvPr>
          <p:cNvGrpSpPr/>
          <p:nvPr/>
        </p:nvGrpSpPr>
        <p:grpSpPr>
          <a:xfrm>
            <a:off x="3927893" y="5495512"/>
            <a:ext cx="1681875" cy="854808"/>
            <a:chOff x="1737847" y="3526834"/>
            <a:chExt cx="1115885" cy="641106"/>
          </a:xfrm>
        </p:grpSpPr>
        <p:pic>
          <p:nvPicPr>
            <p:cNvPr id="53" name="Picture 2" descr="VCU Rams Nike Sleeveless Shirt Women's Yellow Poly Used">
              <a:extLst>
                <a:ext uri="{FF2B5EF4-FFF2-40B4-BE49-F238E27FC236}">
                  <a16:creationId xmlns:a16="http://schemas.microsoft.com/office/drawing/2014/main" id="{35128BC6-CED4-4D93-BB63-CAA5DAEDCA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7847" y="3526834"/>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FF7BF1A3-BDCF-425A-9DD0-70DF70A63F33}"/>
                </a:ext>
              </a:extLst>
            </p:cNvPr>
            <p:cNvSpPr/>
            <p:nvPr/>
          </p:nvSpPr>
          <p:spPr>
            <a:xfrm>
              <a:off x="1737847" y="3574900"/>
              <a:ext cx="385220" cy="192409"/>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VCUHS</a:t>
              </a:r>
            </a:p>
          </p:txBody>
        </p:sp>
      </p:grpSp>
      <p:grpSp>
        <p:nvGrpSpPr>
          <p:cNvPr id="55" name="Group 54">
            <a:extLst>
              <a:ext uri="{FF2B5EF4-FFF2-40B4-BE49-F238E27FC236}">
                <a16:creationId xmlns:a16="http://schemas.microsoft.com/office/drawing/2014/main" id="{5426AB25-BA5E-419B-9E26-F8A1E38F951E}"/>
              </a:ext>
            </a:extLst>
          </p:cNvPr>
          <p:cNvGrpSpPr/>
          <p:nvPr/>
        </p:nvGrpSpPr>
        <p:grpSpPr>
          <a:xfrm>
            <a:off x="3897766" y="2335977"/>
            <a:ext cx="1642937" cy="854808"/>
            <a:chOff x="4691600" y="3033539"/>
            <a:chExt cx="1115885" cy="641106"/>
          </a:xfrm>
        </p:grpSpPr>
        <p:pic>
          <p:nvPicPr>
            <p:cNvPr id="56" name="Picture 2" descr="VCU Rams Nike Sleeveless Shirt Women's Yellow Poly Used">
              <a:extLst>
                <a:ext uri="{FF2B5EF4-FFF2-40B4-BE49-F238E27FC236}">
                  <a16:creationId xmlns:a16="http://schemas.microsoft.com/office/drawing/2014/main" id="{87F75077-E1F4-44B1-B9AE-CEAE75B9C1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1600" y="3033539"/>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a:extLst>
                <a:ext uri="{FF2B5EF4-FFF2-40B4-BE49-F238E27FC236}">
                  <a16:creationId xmlns:a16="http://schemas.microsoft.com/office/drawing/2014/main" id="{EE5C0E15-6595-4494-9E18-2801050FCC0C}"/>
                </a:ext>
              </a:extLst>
            </p:cNvPr>
            <p:cNvSpPr/>
            <p:nvPr/>
          </p:nvSpPr>
          <p:spPr>
            <a:xfrm>
              <a:off x="4691600" y="3081605"/>
              <a:ext cx="400882" cy="192409"/>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Massey</a:t>
              </a:r>
            </a:p>
          </p:txBody>
        </p:sp>
      </p:grpSp>
      <p:pic>
        <p:nvPicPr>
          <p:cNvPr id="1026" name="Picture 2" descr="Photo of Stephan Davis, DNP, FACHE">
            <a:extLst>
              <a:ext uri="{FF2B5EF4-FFF2-40B4-BE49-F238E27FC236}">
                <a16:creationId xmlns:a16="http://schemas.microsoft.com/office/drawing/2014/main" id="{22F218E7-F43E-4E3D-AD43-F5E34DD4E12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36747" y="4462193"/>
            <a:ext cx="1023364" cy="1432711"/>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11FC7CBA-E78A-439E-BFBA-D2C9A10EEB0F}"/>
              </a:ext>
            </a:extLst>
          </p:cNvPr>
          <p:cNvGrpSpPr/>
          <p:nvPr/>
        </p:nvGrpSpPr>
        <p:grpSpPr>
          <a:xfrm>
            <a:off x="6210556" y="5380952"/>
            <a:ext cx="1172517" cy="894741"/>
            <a:chOff x="3344063" y="1873601"/>
            <a:chExt cx="1115885" cy="641106"/>
          </a:xfrm>
        </p:grpSpPr>
        <p:pic>
          <p:nvPicPr>
            <p:cNvPr id="47" name="Picture 2" descr="VCU Rams Nike Sleeveless Shirt Women's Yellow Poly Used">
              <a:extLst>
                <a:ext uri="{FF2B5EF4-FFF2-40B4-BE49-F238E27FC236}">
                  <a16:creationId xmlns:a16="http://schemas.microsoft.com/office/drawing/2014/main" id="{236AA1F9-F6EE-40E8-99BB-1D8A0339CA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4063" y="1873601"/>
              <a:ext cx="1115885" cy="641106"/>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BA20DA60-FEB7-4E23-A62C-6718C0D4AF77}"/>
                </a:ext>
              </a:extLst>
            </p:cNvPr>
            <p:cNvSpPr/>
            <p:nvPr/>
          </p:nvSpPr>
          <p:spPr>
            <a:xfrm>
              <a:off x="3344063" y="1921667"/>
              <a:ext cx="943114" cy="183821"/>
            </a:xfrm>
            <a:prstGeom prst="rect">
              <a:avLst/>
            </a:prstGeom>
          </p:spPr>
          <p:txBody>
            <a:bodyPr wrap="none">
              <a:spAutoFit/>
            </a:bodyPr>
            <a:lstStyle/>
            <a:p>
              <a:pPr defTabSz="1219170">
                <a:buClr>
                  <a:srgbClr val="000000"/>
                </a:buClr>
              </a:pPr>
              <a:r>
                <a:rPr lang="en-US" sz="1067" b="1" kern="0" dirty="0">
                  <a:solidFill>
                    <a:srgbClr val="000000"/>
                  </a:solidFill>
                  <a:latin typeface="Arial Narrow" panose="020B0606020202030204" pitchFamily="34" charset="0"/>
                  <a:cs typeface="Arial"/>
                  <a:sym typeface="Arial"/>
                </a:rPr>
                <a:t>CHP &amp; Nursing</a:t>
              </a:r>
            </a:p>
          </p:txBody>
        </p:sp>
      </p:grpSp>
      <p:sp>
        <p:nvSpPr>
          <p:cNvPr id="20" name="TextBox 19">
            <a:extLst>
              <a:ext uri="{FF2B5EF4-FFF2-40B4-BE49-F238E27FC236}">
                <a16:creationId xmlns:a16="http://schemas.microsoft.com/office/drawing/2014/main" id="{1A59BDA8-8179-4B6A-AD1B-5A2A1C972178}"/>
              </a:ext>
            </a:extLst>
          </p:cNvPr>
          <p:cNvSpPr txBox="1"/>
          <p:nvPr/>
        </p:nvSpPr>
        <p:spPr>
          <a:xfrm>
            <a:off x="6025026" y="6342776"/>
            <a:ext cx="1771684" cy="297454"/>
          </a:xfrm>
          <a:prstGeom prst="rect">
            <a:avLst/>
          </a:prstGeom>
          <a:noFill/>
        </p:spPr>
        <p:txBody>
          <a:bodyPr wrap="square" rtlCol="0">
            <a:spAutoFit/>
          </a:bodyPr>
          <a:lstStyle/>
          <a:p>
            <a:pPr defTabSz="1219170">
              <a:buClr>
                <a:srgbClr val="000000"/>
              </a:buClr>
            </a:pPr>
            <a:r>
              <a:rPr lang="en-US" sz="1333" b="1" kern="0" dirty="0">
                <a:solidFill>
                  <a:srgbClr val="000000"/>
                </a:solidFill>
                <a:latin typeface="Arial"/>
                <a:cs typeface="Arial"/>
                <a:sym typeface="Arial"/>
              </a:rPr>
              <a:t>Dr. Stephan Davis</a:t>
            </a:r>
          </a:p>
        </p:txBody>
      </p:sp>
    </p:spTree>
    <p:extLst>
      <p:ext uri="{BB962C8B-B14F-4D97-AF65-F5344CB8AC3E}">
        <p14:creationId xmlns:p14="http://schemas.microsoft.com/office/powerpoint/2010/main" val="590056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9"/>
          <p:cNvSpPr txBox="1">
            <a:spLocks noGrp="1"/>
          </p:cNvSpPr>
          <p:nvPr>
            <p:ph type="title"/>
          </p:nvPr>
        </p:nvSpPr>
        <p:spPr>
          <a:xfrm>
            <a:off x="375684" y="118688"/>
            <a:ext cx="11440632" cy="748299"/>
          </a:xfrm>
          <a:prstGeom prst="rect">
            <a:avLst/>
          </a:prstGeom>
          <a:noFill/>
          <a:ln>
            <a:noFill/>
          </a:ln>
        </p:spPr>
        <p:txBody>
          <a:bodyPr spcFirstLastPara="1" wrap="square" lIns="121900" tIns="60933" rIns="121900" bIns="60933" anchor="ctr" anchorCtr="0">
            <a:noAutofit/>
          </a:bodyPr>
          <a:lstStyle/>
          <a:p>
            <a:pPr algn="ctr">
              <a:lnSpc>
                <a:spcPct val="100000"/>
              </a:lnSpc>
            </a:pPr>
            <a:r>
              <a:rPr lang="en-US" sz="3733" b="1" dirty="0"/>
              <a:t>Diversity, Equity and Inclusion Statement</a:t>
            </a:r>
            <a:endParaRPr sz="3733" b="1" dirty="0"/>
          </a:p>
        </p:txBody>
      </p:sp>
      <p:sp>
        <p:nvSpPr>
          <p:cNvPr id="122" name="Google Shape;122;p19"/>
          <p:cNvSpPr txBox="1">
            <a:spLocks noGrp="1"/>
          </p:cNvSpPr>
          <p:nvPr>
            <p:ph type="body" idx="1"/>
          </p:nvPr>
        </p:nvSpPr>
        <p:spPr>
          <a:xfrm>
            <a:off x="609600" y="866986"/>
            <a:ext cx="10972800" cy="6565617"/>
          </a:xfrm>
          <a:prstGeom prst="rect">
            <a:avLst/>
          </a:prstGeom>
          <a:noFill/>
          <a:ln>
            <a:noFill/>
          </a:ln>
        </p:spPr>
        <p:txBody>
          <a:bodyPr spcFirstLastPara="1" wrap="square" lIns="121900" tIns="60933" rIns="121900" bIns="60933" anchor="t" anchorCtr="0">
            <a:noAutofit/>
          </a:bodyPr>
          <a:lstStyle/>
          <a:p>
            <a:pPr marL="33866" indent="0">
              <a:lnSpc>
                <a:spcPct val="100000"/>
              </a:lnSpc>
              <a:spcBef>
                <a:spcPts val="800"/>
              </a:spcBef>
              <a:spcAft>
                <a:spcPts val="800"/>
              </a:spcAft>
              <a:buSzPts val="3200"/>
              <a:buNone/>
            </a:pPr>
            <a:r>
              <a:rPr lang="en-US" sz="1600" b="1" dirty="0">
                <a:solidFill>
                  <a:srgbClr val="323232"/>
                </a:solidFill>
                <a:highlight>
                  <a:srgbClr val="C0C0C0"/>
                </a:highlight>
                <a:latin typeface="Calibri" panose="020F0502020204030204" pitchFamily="34" charset="0"/>
                <a:cs typeface="Calibri" panose="020F0502020204030204" pitchFamily="34" charset="0"/>
              </a:rPr>
              <a:t>We reaffirm the core values of human dignity and of mutual, unconditional respect, and we acknowledge our responsibility to condemn racism and all forms of discrimination.</a:t>
            </a:r>
          </a:p>
          <a:p>
            <a:pPr marL="262460" indent="-228594">
              <a:lnSpc>
                <a:spcPct val="100000"/>
              </a:lnSpc>
              <a:spcBef>
                <a:spcPts val="800"/>
              </a:spcBef>
              <a:spcAft>
                <a:spcPts val="800"/>
              </a:spcAft>
              <a:buSzPct val="100000"/>
              <a:buFont typeface="Wingdings" panose="05000000000000000000" pitchFamily="2" charset="2"/>
              <a:buChar char="§"/>
            </a:pPr>
            <a:r>
              <a:rPr lang="en-US" sz="1600" b="1" dirty="0">
                <a:solidFill>
                  <a:srgbClr val="E57200"/>
                </a:solidFill>
                <a:latin typeface="Calibri" panose="020F0502020204030204" pitchFamily="34" charset="0"/>
                <a:cs typeface="Calibri" panose="020F0502020204030204" pitchFamily="34" charset="0"/>
              </a:rPr>
              <a:t>As educators and mentors, we must support all our learners in achieving their professional goals</a:t>
            </a:r>
            <a:r>
              <a:rPr lang="en-US" sz="1600" dirty="0">
                <a:latin typeface="Calibri" panose="020F0502020204030204" pitchFamily="34" charset="0"/>
                <a:cs typeface="Calibri" panose="020F0502020204030204" pitchFamily="34" charset="0"/>
              </a:rPr>
              <a:t>, regardless of background, culture or socioeconomic status, modeling the care and concern that is so needed in our fractured society. </a:t>
            </a:r>
          </a:p>
          <a:p>
            <a:pPr marL="262460" indent="-228594">
              <a:lnSpc>
                <a:spcPct val="100000"/>
              </a:lnSpc>
              <a:spcBef>
                <a:spcPts val="800"/>
              </a:spcBef>
              <a:spcAft>
                <a:spcPts val="800"/>
              </a:spcAft>
              <a:buSzPct val="100000"/>
              <a:buFont typeface="Wingdings" panose="05000000000000000000" pitchFamily="2" charset="2"/>
              <a:buChar char="§"/>
            </a:pPr>
            <a:r>
              <a:rPr lang="en-US" sz="1600" b="1" dirty="0">
                <a:solidFill>
                  <a:srgbClr val="F9AF03"/>
                </a:solidFill>
                <a:latin typeface="Calibri" panose="020F0502020204030204" pitchFamily="34" charset="0"/>
                <a:cs typeface="Calibri" panose="020F0502020204030204" pitchFamily="34" charset="0"/>
              </a:rPr>
              <a:t>As researchers, we need to diversify our scientific endeavors</a:t>
            </a:r>
            <a:r>
              <a:rPr lang="en-US" sz="1600" dirty="0">
                <a:solidFill>
                  <a:srgbClr val="3A927F"/>
                </a:solidFill>
                <a:latin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to ensure that research benefits those who have historically not seen these benefits in order to improve our ability to deliver precision care to all populations.</a:t>
            </a:r>
          </a:p>
          <a:p>
            <a:pPr marL="262460" indent="-228594">
              <a:lnSpc>
                <a:spcPct val="100000"/>
              </a:lnSpc>
              <a:spcBef>
                <a:spcPts val="800"/>
              </a:spcBef>
              <a:spcAft>
                <a:spcPts val="800"/>
              </a:spcAft>
              <a:buSzPct val="100000"/>
              <a:buFont typeface="Wingdings" panose="05000000000000000000" pitchFamily="2" charset="2"/>
              <a:buChar char="§"/>
            </a:pPr>
            <a:r>
              <a:rPr lang="en-US" sz="1600" b="1" dirty="0">
                <a:solidFill>
                  <a:srgbClr val="3A927F"/>
                </a:solidFill>
                <a:latin typeface="Calibri" panose="020F0502020204030204" pitchFamily="34" charset="0"/>
                <a:cs typeface="Calibri" panose="020F0502020204030204" pitchFamily="34" charset="0"/>
              </a:rPr>
              <a:t>As clinicians, we must be committed to care for all who pass through our doors</a:t>
            </a:r>
            <a:r>
              <a:rPr lang="en-US" sz="1600" dirty="0">
                <a:latin typeface="Calibri" panose="020F0502020204030204" pitchFamily="34" charset="0"/>
                <a:cs typeface="Calibri" panose="020F0502020204030204" pitchFamily="34" charset="0"/>
              </a:rPr>
              <a:t> with dignity, compassion and the best that medicine has to offer.</a:t>
            </a:r>
          </a:p>
          <a:p>
            <a:pPr marL="262460" indent="-228594">
              <a:lnSpc>
                <a:spcPct val="100000"/>
              </a:lnSpc>
              <a:spcBef>
                <a:spcPts val="800"/>
              </a:spcBef>
              <a:spcAft>
                <a:spcPts val="800"/>
              </a:spcAft>
              <a:buSzPct val="100000"/>
              <a:buFont typeface="Wingdings" panose="05000000000000000000" pitchFamily="2" charset="2"/>
              <a:buChar char="§"/>
            </a:pPr>
            <a:r>
              <a:rPr lang="en-US" sz="1600" b="1" dirty="0">
                <a:solidFill>
                  <a:srgbClr val="5F497A"/>
                </a:solidFill>
                <a:latin typeface="Calibri" panose="020F0502020204030204" pitchFamily="34" charset="0"/>
                <a:cs typeface="Calibri" panose="020F0502020204030204" pitchFamily="34" charset="0"/>
              </a:rPr>
              <a:t>As learners, we should understand the cause and effect of these events and their impact on the lives of those in our community and nation</a:t>
            </a:r>
            <a:r>
              <a:rPr lang="en-US" sz="1600" dirty="0">
                <a:latin typeface="Calibri" panose="020F0502020204030204" pitchFamily="34" charset="0"/>
                <a:cs typeface="Calibri" panose="020F0502020204030204" pitchFamily="34" charset="0"/>
              </a:rPr>
              <a:t> as the next generation of physicians and scientists. We also should be vigilant in our </a:t>
            </a:r>
            <a:r>
              <a:rPr lang="en-US" sz="1600" u="sng" dirty="0">
                <a:latin typeface="Calibri" panose="020F0502020204030204" pitchFamily="34" charset="0"/>
                <a:cs typeface="Calibri" panose="020F0502020204030204" pitchFamily="34" charset="0"/>
              </a:rPr>
              <a:t>pursuit of knowledge so that we may mobilize it to determine solutions to present day and future problems in society and health</a:t>
            </a:r>
            <a:r>
              <a:rPr lang="en-US" sz="1600" dirty="0">
                <a:latin typeface="Calibri" panose="020F0502020204030204" pitchFamily="34" charset="0"/>
                <a:cs typeface="Calibri" panose="020F0502020204030204" pitchFamily="34" charset="0"/>
              </a:rPr>
              <a:t>.</a:t>
            </a:r>
          </a:p>
          <a:p>
            <a:pPr marL="262460" indent="-228594">
              <a:lnSpc>
                <a:spcPct val="100000"/>
              </a:lnSpc>
              <a:spcBef>
                <a:spcPts val="800"/>
              </a:spcBef>
              <a:spcAft>
                <a:spcPts val="800"/>
              </a:spcAft>
              <a:buSzPct val="100000"/>
              <a:buFont typeface="Wingdings" panose="05000000000000000000" pitchFamily="2" charset="2"/>
              <a:buChar char="§"/>
            </a:pPr>
            <a:r>
              <a:rPr lang="en-US" sz="1600" b="1" dirty="0">
                <a:solidFill>
                  <a:srgbClr val="275E37"/>
                </a:solidFill>
                <a:latin typeface="Calibri" panose="020F0502020204030204" pitchFamily="34" charset="0"/>
                <a:cs typeface="Calibri" panose="020F0502020204030204" pitchFamily="34" charset="0"/>
              </a:rPr>
              <a:t>As colleagues and peers, we must ensure that every member of our SOM community is respected and valued</a:t>
            </a:r>
            <a:r>
              <a:rPr lang="en-US" sz="1600" dirty="0">
                <a:latin typeface="Calibri" panose="020F0502020204030204" pitchFamily="34" charset="0"/>
                <a:cs typeface="Calibri" panose="020F0502020204030204" pitchFamily="34" charset="0"/>
              </a:rPr>
              <a:t> for who they are and for the qualities they bring to our education, research and patient care endeavors every day.</a:t>
            </a:r>
          </a:p>
          <a:p>
            <a:pPr marL="33866" indent="0">
              <a:lnSpc>
                <a:spcPct val="100000"/>
              </a:lnSpc>
              <a:spcBef>
                <a:spcPts val="800"/>
              </a:spcBef>
              <a:spcAft>
                <a:spcPts val="800"/>
              </a:spcAft>
              <a:buSzPts val="3200"/>
              <a:buNone/>
            </a:pPr>
            <a:r>
              <a:rPr lang="en-US" sz="1600" b="1" dirty="0">
                <a:solidFill>
                  <a:srgbClr val="323232"/>
                </a:solidFill>
                <a:highlight>
                  <a:srgbClr val="C0C0C0"/>
                </a:highlight>
                <a:latin typeface="Calibri" panose="020F0502020204030204" pitchFamily="34" charset="0"/>
                <a:cs typeface="Calibri" panose="020F0502020204030204" pitchFamily="34" charset="0"/>
              </a:rPr>
              <a:t>We continuously strive for our workplace and learning environment to reflect the demographic and social milieu of the communities we serve, to advocate for these principles beyond our walls and to be a place of dignity, professionalism, mutual respect and inclusivity.</a:t>
            </a:r>
            <a:endParaRPr sz="1600" b="1" dirty="0">
              <a:highlight>
                <a:srgbClr val="C0C0C0"/>
              </a:highlight>
              <a:latin typeface="Calibri" panose="020F0502020204030204" pitchFamily="34" charset="0"/>
              <a:cs typeface="Calibri" panose="020F0502020204030204" pitchFamily="34" charset="0"/>
            </a:endParaRPr>
          </a:p>
        </p:txBody>
      </p:sp>
      <p:sp>
        <p:nvSpPr>
          <p:cNvPr id="123" name="Google Shape;123;p19"/>
          <p:cNvSpPr txBox="1">
            <a:spLocks noGrp="1"/>
          </p:cNvSpPr>
          <p:nvPr>
            <p:ph type="sldNum" idx="12"/>
          </p:nvPr>
        </p:nvSpPr>
        <p:spPr>
          <a:xfrm>
            <a:off x="8737600" y="6120999"/>
            <a:ext cx="2844800" cy="365200"/>
          </a:xfrm>
          <a:prstGeom prst="rect">
            <a:avLst/>
          </a:prstGeom>
          <a:noFill/>
          <a:ln>
            <a:noFill/>
          </a:ln>
        </p:spPr>
        <p:txBody>
          <a:bodyPr spcFirstLastPara="1" wrap="square" lIns="121900" tIns="60933" rIns="121900" bIns="60933" anchor="ctr" anchorCtr="0">
            <a:noAutofit/>
          </a:bodyPr>
          <a:lstStyle/>
          <a:p>
            <a:pPr defTabSz="1219170">
              <a:buSzPts val="1200"/>
            </a:pPr>
            <a:fld id="{00000000-1234-1234-1234-123412341234}" type="slidenum">
              <a:rPr lang="en-US" kern="0"/>
              <a:pPr defTabSz="1219170">
                <a:buSzPts val="1200"/>
              </a:pPr>
              <a:t>33</a:t>
            </a:fld>
            <a:endParaRPr kern="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1C6EA-E51B-D54F-BD18-876EF62C6C4A}"/>
              </a:ext>
            </a:extLst>
          </p:cNvPr>
          <p:cNvSpPr/>
          <p:nvPr/>
        </p:nvSpPr>
        <p:spPr>
          <a:xfrm>
            <a:off x="0" y="5150069"/>
            <a:ext cx="12192000" cy="17079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5" name="Title 4"/>
          <p:cNvSpPr>
            <a:spLocks noGrp="1"/>
          </p:cNvSpPr>
          <p:nvPr>
            <p:ph type="title"/>
          </p:nvPr>
        </p:nvSpPr>
        <p:spPr>
          <a:xfrm>
            <a:off x="609600" y="179690"/>
            <a:ext cx="10972800" cy="627135"/>
          </a:xfrm>
        </p:spPr>
        <p:txBody>
          <a:bodyPr/>
          <a:lstStyle/>
          <a:p>
            <a:r>
              <a:rPr lang="en-US" sz="3200" b="1" dirty="0">
                <a:latin typeface="Arial" panose="020B0604020202020204" pitchFamily="34" charset="0"/>
                <a:cs typeface="Arial" panose="020B0604020202020204" pitchFamily="34" charset="0"/>
              </a:rPr>
              <a:t>DEI in Advancing SOM Mission</a:t>
            </a:r>
          </a:p>
        </p:txBody>
      </p:sp>
      <p:graphicFrame>
        <p:nvGraphicFramePr>
          <p:cNvPr id="18" name="Diagram 17">
            <a:extLst>
              <a:ext uri="{FF2B5EF4-FFF2-40B4-BE49-F238E27FC236}">
                <a16:creationId xmlns:a16="http://schemas.microsoft.com/office/drawing/2014/main" id="{3D4A7229-DF60-4BBA-8AB1-82C59BB7E31E}"/>
              </a:ext>
            </a:extLst>
          </p:cNvPr>
          <p:cNvGraphicFramePr/>
          <p:nvPr>
            <p:extLst/>
          </p:nvPr>
        </p:nvGraphicFramePr>
        <p:xfrm>
          <a:off x="437777" y="1096184"/>
          <a:ext cx="1131644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265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ere&amp;#39;s how to build a sense of belonging in the workplace | BetterUp">
            <a:extLst>
              <a:ext uri="{FF2B5EF4-FFF2-40B4-BE49-F238E27FC236}">
                <a16:creationId xmlns:a16="http://schemas.microsoft.com/office/drawing/2014/main" id="{8CF7DF4A-AF89-4E0D-B4ED-459486911DC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26436" y="-63217"/>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82D8893E-04A1-4117-9421-D86BE5FBDC3D}"/>
              </a:ext>
            </a:extLst>
          </p:cNvPr>
          <p:cNvSpPr/>
          <p:nvPr/>
        </p:nvSpPr>
        <p:spPr>
          <a:xfrm rot="2016104">
            <a:off x="6773333" y="1589476"/>
            <a:ext cx="704427" cy="89408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Tree>
    <p:extLst>
      <p:ext uri="{BB962C8B-B14F-4D97-AF65-F5344CB8AC3E}">
        <p14:creationId xmlns:p14="http://schemas.microsoft.com/office/powerpoint/2010/main" val="8772413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67FBF0-3E0B-584C-A2B1-B191CD7C4CDD}"/>
              </a:ext>
            </a:extLst>
          </p:cNvPr>
          <p:cNvSpPr/>
          <p:nvPr/>
        </p:nvSpPr>
        <p:spPr>
          <a:xfrm>
            <a:off x="1" y="-1"/>
            <a:ext cx="3832716" cy="2396360"/>
          </a:xfrm>
          <a:prstGeom prst="rect">
            <a:avLst/>
          </a:prstGeom>
          <a:pattFill prst="ltUpDiag">
            <a:fgClr>
              <a:srgbClr val="FFBA0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2" name="Title 2">
            <a:extLst>
              <a:ext uri="{FF2B5EF4-FFF2-40B4-BE49-F238E27FC236}">
                <a16:creationId xmlns:a16="http://schemas.microsoft.com/office/drawing/2014/main" id="{5580E9F7-90E1-0040-B535-626FF0B65D1E}"/>
              </a:ext>
            </a:extLst>
          </p:cNvPr>
          <p:cNvSpPr txBox="1">
            <a:spLocks/>
          </p:cNvSpPr>
          <p:nvPr/>
        </p:nvSpPr>
        <p:spPr>
          <a:xfrm>
            <a:off x="150619" y="305451"/>
            <a:ext cx="3531476" cy="7197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5867" b="1" kern="0" dirty="0"/>
              <a:t>Diversity "Just is”</a:t>
            </a:r>
          </a:p>
        </p:txBody>
      </p:sp>
      <p:sp>
        <p:nvSpPr>
          <p:cNvPr id="4" name="Rectangle 3">
            <a:extLst>
              <a:ext uri="{FF2B5EF4-FFF2-40B4-BE49-F238E27FC236}">
                <a16:creationId xmlns:a16="http://schemas.microsoft.com/office/drawing/2014/main" id="{14AE0BFF-DAD7-8E47-9F34-3FF81D081366}"/>
              </a:ext>
            </a:extLst>
          </p:cNvPr>
          <p:cNvSpPr/>
          <p:nvPr/>
        </p:nvSpPr>
        <p:spPr>
          <a:xfrm>
            <a:off x="0" y="4913184"/>
            <a:ext cx="12192000" cy="19448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pic>
        <p:nvPicPr>
          <p:cNvPr id="6" name="Picture 2">
            <a:extLst>
              <a:ext uri="{FF2B5EF4-FFF2-40B4-BE49-F238E27FC236}">
                <a16:creationId xmlns:a16="http://schemas.microsoft.com/office/drawing/2014/main" id="{BB53EF29-8F77-FC4A-83A3-AAAF583C6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325" y="2529886"/>
            <a:ext cx="3072335" cy="4078321"/>
          </a:xfrm>
          <a:prstGeom prst="rect">
            <a:avLst/>
          </a:prstGeom>
          <a:noFill/>
          <a:effectLst>
            <a:outerShdw blurRad="50800" dist="155245" dir="2700000" algn="tl" rotWithShape="0">
              <a:schemeClr val="tx1">
                <a:alpha val="40000"/>
              </a:schemeClr>
            </a:outerShdw>
          </a:effectLst>
          <a:extLst>
            <a:ext uri="{909E8E84-426E-40DD-AFC4-6F175D3DCCD1}">
              <a14:hiddenFill xmlns:a14="http://schemas.microsoft.com/office/drawing/2010/main">
                <a:solidFill>
                  <a:srgbClr val="FFFFFF"/>
                </a:solidFill>
              </a14:hiddenFill>
            </a:ext>
          </a:extLst>
        </p:spPr>
      </p:pic>
      <p:graphicFrame>
        <p:nvGraphicFramePr>
          <p:cNvPr id="10" name="Diagram 9">
            <a:extLst>
              <a:ext uri="{FF2B5EF4-FFF2-40B4-BE49-F238E27FC236}">
                <a16:creationId xmlns:a16="http://schemas.microsoft.com/office/drawing/2014/main" id="{FF89F286-8F41-754F-BD7D-1275E47F3C93}"/>
              </a:ext>
            </a:extLst>
          </p:cNvPr>
          <p:cNvGraphicFramePr/>
          <p:nvPr>
            <p:extLst/>
          </p:nvPr>
        </p:nvGraphicFramePr>
        <p:xfrm>
          <a:off x="4264695" y="498146"/>
          <a:ext cx="7776687" cy="58617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1F3DBC17-FEDD-7047-97B2-8AFF3C25D48E}"/>
              </a:ext>
            </a:extLst>
          </p:cNvPr>
          <p:cNvSpPr/>
          <p:nvPr/>
        </p:nvSpPr>
        <p:spPr>
          <a:xfrm>
            <a:off x="-27162" y="1"/>
            <a:ext cx="4588652" cy="171924"/>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Tree>
    <p:extLst>
      <p:ext uri="{BB962C8B-B14F-4D97-AF65-F5344CB8AC3E}">
        <p14:creationId xmlns:p14="http://schemas.microsoft.com/office/powerpoint/2010/main" val="1911324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92EB18-1083-4779-8FED-2418E1A248AD}"/>
              </a:ext>
            </a:extLst>
          </p:cNvPr>
          <p:cNvSpPr>
            <a:spLocks noGrp="1"/>
          </p:cNvSpPr>
          <p:nvPr>
            <p:ph type="title"/>
          </p:nvPr>
        </p:nvSpPr>
        <p:spPr>
          <a:xfrm>
            <a:off x="609600" y="143105"/>
            <a:ext cx="10972800" cy="709752"/>
          </a:xfrm>
        </p:spPr>
        <p:txBody>
          <a:bodyPr/>
          <a:lstStyle/>
          <a:p>
            <a:r>
              <a:rPr lang="en-US" sz="3200" b="1" dirty="0"/>
              <a:t>Diversity, Equity, Inclusion, Accessibility: NIH Framework </a:t>
            </a:r>
          </a:p>
        </p:txBody>
      </p:sp>
      <p:sp>
        <p:nvSpPr>
          <p:cNvPr id="6" name="Text Placeholder 5">
            <a:extLst>
              <a:ext uri="{FF2B5EF4-FFF2-40B4-BE49-F238E27FC236}">
                <a16:creationId xmlns:a16="http://schemas.microsoft.com/office/drawing/2014/main" id="{D8B3B255-53E3-45EE-A778-2DBC33187390}"/>
              </a:ext>
            </a:extLst>
          </p:cNvPr>
          <p:cNvSpPr>
            <a:spLocks noGrp="1"/>
          </p:cNvSpPr>
          <p:nvPr>
            <p:ph type="body" idx="2"/>
          </p:nvPr>
        </p:nvSpPr>
        <p:spPr>
          <a:xfrm>
            <a:off x="5219983" y="1304360"/>
            <a:ext cx="6592452" cy="2190680"/>
          </a:xfrm>
        </p:spPr>
        <p:txBody>
          <a:bodyPr/>
          <a:lstStyle/>
          <a:p>
            <a:pPr marL="101597" indent="0" algn="ctr">
              <a:buNone/>
            </a:pPr>
            <a:r>
              <a:rPr lang="en-US" sz="2667" b="1" i="1" dirty="0">
                <a:solidFill>
                  <a:schemeClr val="tx1"/>
                </a:solidFill>
                <a:latin typeface="+mn-lt"/>
              </a:rPr>
              <a:t>People-Centered</a:t>
            </a:r>
          </a:p>
          <a:p>
            <a:pPr marL="101597" indent="0">
              <a:buNone/>
            </a:pPr>
            <a:r>
              <a:rPr lang="en-US" sz="2133" b="1" i="1" dirty="0">
                <a:solidFill>
                  <a:srgbClr val="00B050"/>
                </a:solidFill>
                <a:latin typeface="Arial Narrow" panose="020B0606020202030204" pitchFamily="34" charset="0"/>
              </a:rPr>
              <a:t>Mission</a:t>
            </a:r>
            <a:r>
              <a:rPr lang="en-US" sz="1600" i="1" dirty="0">
                <a:solidFill>
                  <a:schemeClr val="tx1"/>
                </a:solidFill>
                <a:latin typeface="Arial Narrow" panose="020B0606020202030204" pitchFamily="34" charset="0"/>
              </a:rPr>
              <a:t> 	</a:t>
            </a:r>
            <a:r>
              <a:rPr lang="en-US" sz="1600" dirty="0">
                <a:latin typeface="Arial Narrow" panose="020B0606020202030204" pitchFamily="34" charset="0"/>
              </a:rPr>
              <a:t>NIH will embrace, strengthen, and </a:t>
            </a:r>
            <a:r>
              <a:rPr lang="en-US" sz="1600" b="1" dirty="0">
                <a:highlight>
                  <a:srgbClr val="C0C0C0"/>
                </a:highlight>
                <a:latin typeface="Arial Narrow" panose="020B0606020202030204" pitchFamily="34" charset="0"/>
              </a:rPr>
              <a:t>integrate</a:t>
            </a:r>
            <a:r>
              <a:rPr lang="en-US" sz="1600" dirty="0">
                <a:latin typeface="Arial Narrow" panose="020B0606020202030204" pitchFamily="34" charset="0"/>
              </a:rPr>
              <a:t> diversity, equity, 	inclusion, and accessibility (DEIA) across all NIH activities in service 	of the NIH mission.</a:t>
            </a:r>
            <a:endParaRPr lang="en-US" sz="1600" i="1" dirty="0">
              <a:solidFill>
                <a:schemeClr val="tx1"/>
              </a:solidFill>
              <a:latin typeface="Arial Narrow" panose="020B0606020202030204" pitchFamily="34" charset="0"/>
            </a:endParaRPr>
          </a:p>
          <a:p>
            <a:pPr marL="101597" indent="0">
              <a:buNone/>
            </a:pPr>
            <a:r>
              <a:rPr lang="en-US" sz="2133" b="1" i="1" dirty="0">
                <a:solidFill>
                  <a:srgbClr val="00B050"/>
                </a:solidFill>
                <a:latin typeface="Arial Narrow" panose="020B0606020202030204" pitchFamily="34" charset="0"/>
              </a:rPr>
              <a:t>Vision</a:t>
            </a:r>
            <a:r>
              <a:rPr lang="en-US" sz="1600" i="1" dirty="0">
                <a:solidFill>
                  <a:schemeClr val="tx1"/>
                </a:solidFill>
                <a:latin typeface="Arial Narrow" panose="020B0606020202030204" pitchFamily="34" charset="0"/>
              </a:rPr>
              <a:t> 	</a:t>
            </a:r>
            <a:r>
              <a:rPr lang="en-US" sz="1600" dirty="0">
                <a:latin typeface="Arial Narrow" panose="020B0606020202030204" pitchFamily="34" charset="0"/>
              </a:rPr>
              <a:t>NIH will be a people-centered organization, where the workforce and 	research priorities reflect our nation’s diversity and all people feel a 	</a:t>
            </a:r>
            <a:r>
              <a:rPr lang="en-US" sz="1600" b="1" dirty="0">
                <a:highlight>
                  <a:srgbClr val="C0C0C0"/>
                </a:highlight>
                <a:latin typeface="Arial Narrow" panose="020B0606020202030204" pitchFamily="34" charset="0"/>
              </a:rPr>
              <a:t>sense of belonging </a:t>
            </a:r>
            <a:r>
              <a:rPr lang="en-US" sz="1600" dirty="0">
                <a:latin typeface="Arial Narrow" panose="020B0606020202030204" pitchFamily="34" charset="0"/>
              </a:rPr>
              <a:t>as they advance the NIH mission.</a:t>
            </a:r>
            <a:endParaRPr lang="en-US" sz="1600" i="1" dirty="0">
              <a:solidFill>
                <a:schemeClr val="tx1"/>
              </a:solidFill>
              <a:latin typeface="Arial Narrow" panose="020B0606020202030204" pitchFamily="34" charset="0"/>
            </a:endParaRPr>
          </a:p>
        </p:txBody>
      </p:sp>
      <p:sp>
        <p:nvSpPr>
          <p:cNvPr id="9" name="TextBox 8">
            <a:extLst>
              <a:ext uri="{FF2B5EF4-FFF2-40B4-BE49-F238E27FC236}">
                <a16:creationId xmlns:a16="http://schemas.microsoft.com/office/drawing/2014/main" id="{85C463E3-77E8-4A4E-98DC-A80348BB279B}"/>
              </a:ext>
            </a:extLst>
          </p:cNvPr>
          <p:cNvSpPr txBox="1"/>
          <p:nvPr/>
        </p:nvSpPr>
        <p:spPr>
          <a:xfrm>
            <a:off x="6856743" y="5564527"/>
            <a:ext cx="4856351" cy="1015663"/>
          </a:xfrm>
          <a:prstGeom prst="rect">
            <a:avLst/>
          </a:prstGeom>
          <a:noFill/>
        </p:spPr>
        <p:txBody>
          <a:bodyPr wrap="square" rtlCol="0">
            <a:spAutoFit/>
          </a:bodyPr>
          <a:lstStyle/>
          <a:p>
            <a:pPr defTabSz="1219170">
              <a:buClr>
                <a:srgbClr val="000000"/>
              </a:buClr>
            </a:pPr>
            <a:r>
              <a:rPr lang="en-US" sz="1200" kern="0" dirty="0">
                <a:solidFill>
                  <a:srgbClr val="000000"/>
                </a:solidFill>
                <a:latin typeface="Arial"/>
                <a:cs typeface="Arial"/>
                <a:sym typeface="Arial"/>
                <a:hlinkClick r:id="" action="ppaction://noaction">
                  <a:extLst>
                    <a:ext uri="{A12FA001-AC4F-418D-AE19-62706E023703}">
                      <ahyp:hlinkClr xmlns:ahyp="http://schemas.microsoft.com/office/drawing/2018/hyperlinkcolor" val="tx"/>
                    </a:ext>
                  </a:extLst>
                </a:hlinkClick>
              </a:rPr>
              <a:t>Sources: </a:t>
            </a:r>
          </a:p>
          <a:p>
            <a:pPr defTabSz="1219170">
              <a:buClr>
                <a:srgbClr val="000000"/>
              </a:buClr>
            </a:pPr>
            <a:r>
              <a:rPr lang="en-US" sz="1200" kern="0" dirty="0">
                <a:solidFill>
                  <a:srgbClr val="000000"/>
                </a:solidFill>
                <a:latin typeface="Arial"/>
                <a:cs typeface="Arial"/>
                <a:sym typeface="Arial"/>
                <a:hlinkClick r:id="" action="ppaction://noaction">
                  <a:extLst>
                    <a:ext uri="{A12FA001-AC4F-418D-AE19-62706E023703}">
                      <ahyp:hlinkClr xmlns:ahyp="http://schemas.microsoft.com/office/drawing/2018/hyperlinkcolor" val="tx"/>
                    </a:ext>
                  </a:extLst>
                </a:hlinkClick>
              </a:rPr>
              <a:t>- NIH-Wide Strategic Plan for Diversity, Equity, Inclusion, and Accessibility (DEIA) | National Institutes of Health (NIH)</a:t>
            </a:r>
            <a:endParaRPr lang="en-US" sz="1200" kern="0" dirty="0">
              <a:solidFill>
                <a:srgbClr val="000000"/>
              </a:solidFill>
              <a:latin typeface="Arial"/>
              <a:cs typeface="Arial"/>
              <a:sym typeface="Arial"/>
            </a:endParaRPr>
          </a:p>
          <a:p>
            <a:pPr defTabSz="1219170">
              <a:buClr>
                <a:srgbClr val="000000"/>
              </a:buClr>
            </a:pPr>
            <a:r>
              <a:rPr lang="en-US" sz="1200" kern="0" dirty="0">
                <a:solidFill>
                  <a:srgbClr val="000000"/>
                </a:solidFill>
                <a:latin typeface="Arial"/>
                <a:cs typeface="Arial"/>
                <a:sym typeface="Arial"/>
                <a:hlinkClick r:id="rId3">
                  <a:extLst>
                    <a:ext uri="{A12FA001-AC4F-418D-AE19-62706E023703}">
                      <ahyp:hlinkClr xmlns:ahyp="http://schemas.microsoft.com/office/drawing/2018/hyperlinkcolor" val="tx"/>
                    </a:ext>
                  </a:extLst>
                </a:hlinkClick>
              </a:rPr>
              <a:t>- Creating a Sense of Belonging: Resources for Research Faculty Mentors | BCM</a:t>
            </a:r>
            <a:endParaRPr lang="en-US" sz="1200" kern="0" dirty="0">
              <a:solidFill>
                <a:srgbClr val="000000"/>
              </a:solidFill>
              <a:latin typeface="Arial"/>
              <a:cs typeface="Arial"/>
              <a:sym typeface="Arial"/>
            </a:endParaRPr>
          </a:p>
        </p:txBody>
      </p:sp>
      <p:pic>
        <p:nvPicPr>
          <p:cNvPr id="1028" name="Picture 4" descr="Cover of the NIH-Wide Strategic Plan for DEIA FY2023-2027">
            <a:extLst>
              <a:ext uri="{FF2B5EF4-FFF2-40B4-BE49-F238E27FC236}">
                <a16:creationId xmlns:a16="http://schemas.microsoft.com/office/drawing/2014/main" id="{11E37612-B82E-4A95-97BC-B4AB6F6104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574" y="1042238"/>
            <a:ext cx="3690641" cy="47735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9A458E-A298-4D6F-BF6D-4B375A78F996}"/>
              </a:ext>
            </a:extLst>
          </p:cNvPr>
          <p:cNvSpPr txBox="1"/>
          <p:nvPr/>
        </p:nvSpPr>
        <p:spPr>
          <a:xfrm>
            <a:off x="5219983" y="4127217"/>
            <a:ext cx="6592452" cy="954300"/>
          </a:xfrm>
          <a:prstGeom prst="rect">
            <a:avLst/>
          </a:prstGeom>
          <a:noFill/>
        </p:spPr>
        <p:txBody>
          <a:bodyPr wrap="square" rtlCol="0">
            <a:spAutoFit/>
          </a:bodyPr>
          <a:lstStyle/>
          <a:p>
            <a:pPr defTabSz="1219170">
              <a:buClr>
                <a:srgbClr val="000000"/>
              </a:buClr>
            </a:pPr>
            <a:r>
              <a:rPr lang="en-US" sz="1867" i="1" kern="0" dirty="0">
                <a:solidFill>
                  <a:srgbClr val="333333"/>
                </a:solidFill>
                <a:latin typeface="Noto Sans" panose="020B0502040504020204" pitchFamily="34" charset="0"/>
                <a:cs typeface="Arial"/>
                <a:sym typeface="Arial"/>
              </a:rPr>
              <a:t>“Developing a sense of belonging where graduate students feel </a:t>
            </a:r>
            <a:r>
              <a:rPr lang="en-US" sz="1867" i="1" u="sng" kern="0" dirty="0">
                <a:solidFill>
                  <a:srgbClr val="333333"/>
                </a:solidFill>
                <a:latin typeface="Noto Sans" panose="020B0502040504020204" pitchFamily="34" charset="0"/>
                <a:cs typeface="Arial"/>
                <a:sym typeface="Arial"/>
              </a:rPr>
              <a:t>accepted</a:t>
            </a:r>
            <a:r>
              <a:rPr lang="en-US" sz="1867" i="1" kern="0" dirty="0">
                <a:solidFill>
                  <a:srgbClr val="333333"/>
                </a:solidFill>
                <a:latin typeface="Noto Sans" panose="020B0502040504020204" pitchFamily="34" charset="0"/>
                <a:cs typeface="Arial"/>
                <a:sym typeface="Arial"/>
              </a:rPr>
              <a:t>, </a:t>
            </a:r>
            <a:r>
              <a:rPr lang="en-US" sz="1867" i="1" u="sng" kern="0" dirty="0">
                <a:solidFill>
                  <a:srgbClr val="333333"/>
                </a:solidFill>
                <a:latin typeface="Noto Sans" panose="020B0502040504020204" pitchFamily="34" charset="0"/>
                <a:cs typeface="Arial"/>
                <a:sym typeface="Arial"/>
              </a:rPr>
              <a:t>valued</a:t>
            </a:r>
            <a:r>
              <a:rPr lang="en-US" sz="1867" i="1" kern="0" dirty="0">
                <a:solidFill>
                  <a:srgbClr val="333333"/>
                </a:solidFill>
                <a:latin typeface="Noto Sans" panose="020B0502040504020204" pitchFamily="34" charset="0"/>
                <a:cs typeface="Arial"/>
                <a:sym typeface="Arial"/>
              </a:rPr>
              <a:t>, and </a:t>
            </a:r>
            <a:r>
              <a:rPr lang="en-US" sz="1867" i="1" u="sng" kern="0" dirty="0">
                <a:solidFill>
                  <a:srgbClr val="333333"/>
                </a:solidFill>
                <a:latin typeface="Noto Sans" panose="020B0502040504020204" pitchFamily="34" charset="0"/>
                <a:cs typeface="Arial"/>
                <a:sym typeface="Arial"/>
              </a:rPr>
              <a:t>included</a:t>
            </a:r>
            <a:r>
              <a:rPr lang="en-US" sz="1867" i="1" kern="0" dirty="0">
                <a:solidFill>
                  <a:srgbClr val="333333"/>
                </a:solidFill>
                <a:latin typeface="Noto Sans" panose="020B0502040504020204" pitchFamily="34" charset="0"/>
                <a:cs typeface="Arial"/>
                <a:sym typeface="Arial"/>
              </a:rPr>
              <a:t> is a critical factor supporting their wellbeing and influences retention in academia”.</a:t>
            </a:r>
            <a:endParaRPr lang="en-US" sz="1867" i="1" kern="0" dirty="0">
              <a:solidFill>
                <a:srgbClr val="000000"/>
              </a:solidFill>
              <a:latin typeface="Arial"/>
              <a:cs typeface="Arial"/>
              <a:sym typeface="Arial"/>
            </a:endParaRPr>
          </a:p>
        </p:txBody>
      </p:sp>
    </p:spTree>
    <p:extLst>
      <p:ext uri="{BB962C8B-B14F-4D97-AF65-F5344CB8AC3E}">
        <p14:creationId xmlns:p14="http://schemas.microsoft.com/office/powerpoint/2010/main" val="3438944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FFBD15-BB22-BF44-809C-B3D50142EB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21817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59149" y="-184826"/>
            <a:ext cx="9319687" cy="70482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Brandi Daniels, </a:t>
            </a:r>
            <a:r>
              <a:rPr kumimoji="0" lang="en-US" sz="2200" b="1" i="0" u="none" strike="noStrike" kern="1200" cap="none" spc="0" normalizeH="0" baseline="0" noProof="0" dirty="0" err="1">
                <a:ln>
                  <a:noFill/>
                </a:ln>
                <a:solidFill>
                  <a:srgbClr val="FFFF00"/>
                </a:solidFill>
                <a:effectLst/>
                <a:uLnTx/>
                <a:uFillTx/>
                <a:latin typeface="Calibri" panose="020F0502020204030204"/>
                <a:ea typeface="+mn-ea"/>
                <a:cs typeface="+mn-cs"/>
              </a:rPr>
              <a:t>M.Ed</a:t>
            </a:r>
            <a:endPar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3137720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268" y="2258"/>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1141505"/>
            <a:ext cx="3096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CAMPUSES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2" name="Group 1"/>
          <p:cNvGrpSpPr/>
          <p:nvPr/>
        </p:nvGrpSpPr>
        <p:grpSpPr>
          <a:xfrm>
            <a:off x="3211512" y="2203001"/>
            <a:ext cx="4114800" cy="3100197"/>
            <a:chOff x="1268412" y="2331588"/>
            <a:chExt cx="5203746" cy="3924300"/>
          </a:xfrm>
        </p:grpSpPr>
        <p:pic>
          <p:nvPicPr>
            <p:cNvPr id="11" name="Picture 10"/>
            <p:cNvPicPr>
              <a:picLocks noChangeAspect="1"/>
            </p:cNvPicPr>
            <p:nvPr/>
          </p:nvPicPr>
          <p:blipFill rotWithShape="1">
            <a:blip r:embed="rId3"/>
            <a:srcRect t="9504" r="20390"/>
            <a:stretch/>
          </p:blipFill>
          <p:spPr>
            <a:xfrm>
              <a:off x="1268412" y="2331588"/>
              <a:ext cx="5203746" cy="3924300"/>
            </a:xfrm>
            <a:prstGeom prst="rect">
              <a:avLst/>
            </a:prstGeom>
            <a:ln w="12700">
              <a:solidFill>
                <a:schemeClr val="tx1"/>
              </a:solidFill>
            </a:ln>
          </p:spPr>
        </p:pic>
        <p:sp>
          <p:nvSpPr>
            <p:cNvPr id="12" name="Rounded Rectangle 11"/>
            <p:cNvSpPr/>
            <p:nvPr/>
          </p:nvSpPr>
          <p:spPr>
            <a:xfrm rot="2091200">
              <a:off x="1635796" y="2485768"/>
              <a:ext cx="1217849" cy="1392501"/>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p:cNvSpPr/>
            <p:nvPr/>
          </p:nvSpPr>
          <p:spPr>
            <a:xfrm rot="2242283">
              <a:off x="5405541" y="4001243"/>
              <a:ext cx="824560" cy="739280"/>
            </a:xfrm>
            <a:prstGeom prst="round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rot="2151284">
              <a:off x="1354817" y="3587276"/>
              <a:ext cx="676657" cy="52333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rot="2151284">
              <a:off x="4980065" y="4579099"/>
              <a:ext cx="899468" cy="52333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MCV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Rectangle 3"/>
          <p:cNvSpPr txBox="1">
            <a:spLocks noChangeArrowheads="1"/>
          </p:cNvSpPr>
          <p:nvPr/>
        </p:nvSpPr>
        <p:spPr>
          <a:xfrm>
            <a:off x="7473519" y="2128866"/>
            <a:ext cx="4513694" cy="394332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ts val="2500"/>
              </a:lnSpc>
              <a:spcBef>
                <a:spcPts val="6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ts val="2500"/>
              </a:lnSpc>
              <a:spcBef>
                <a:spcPts val="6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~1.5 miles (~2.5 km) between two campuses</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VCU Parking &amp; Transportation</a:t>
            </a:r>
          </a:p>
          <a:p>
            <a:pPr marL="68580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VCU </a:t>
            </a:r>
            <a:r>
              <a:rPr kumimoji="0" lang="en-US" alt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RamSafe</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MCV Campus Escort Service</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All students may access resources on both campuses</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t>Use MCV resources whenever possible</a:t>
            </a:r>
          </a:p>
          <a:p>
            <a:pPr marL="228600" marR="0" lvl="0" indent="-18288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9636" y="2148303"/>
            <a:ext cx="8628893" cy="3599121"/>
          </a:xfrm>
          <a:prstGeom prst="rect">
            <a:avLst/>
          </a:prstGeom>
        </p:spPr>
      </p:pic>
    </p:spTree>
    <p:extLst>
      <p:ext uri="{BB962C8B-B14F-4D97-AF65-F5344CB8AC3E}">
        <p14:creationId xmlns:p14="http://schemas.microsoft.com/office/powerpoint/2010/main" val="185346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6">
                                            <p:txEl>
                                              <p:pRg st="0" end="0"/>
                                            </p:txEl>
                                          </p:spTgt>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16">
                                            <p:txEl>
                                              <p:pRg st="2" end="2"/>
                                            </p:txEl>
                                          </p:spTgt>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16">
                                            <p:txEl>
                                              <p:pRg st="3" end="3"/>
                                            </p:txEl>
                                          </p:spTgt>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6">
                                            <p:txEl>
                                              <p:pRg st="4" end="4"/>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6">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uiExpand="1"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4C25D51E-EBE3-E942-A115-AC317D9A0B81}"/>
              </a:ext>
            </a:extLst>
          </p:cNvPr>
          <p:cNvSpPr>
            <a:spLocks noGrp="1"/>
          </p:cNvSpPr>
          <p:nvPr>
            <p:ph type="subTitle" idx="1"/>
          </p:nvPr>
        </p:nvSpPr>
        <p:spPr>
          <a:xfrm>
            <a:off x="2895600" y="4724400"/>
            <a:ext cx="6400800" cy="1752600"/>
          </a:xfrm>
        </p:spPr>
        <p:txBody>
          <a:bodyPr>
            <a:normAutofit/>
          </a:bodyPr>
          <a:lstStyle/>
          <a:p>
            <a:r>
              <a:rPr lang="en-US" dirty="0"/>
              <a:t>VMI Building, 2</a:t>
            </a:r>
            <a:r>
              <a:rPr lang="en-US" baseline="30000" dirty="0"/>
              <a:t>nd</a:t>
            </a:r>
            <a:r>
              <a:rPr lang="en-US" dirty="0"/>
              <a:t> Floor(Suite 231)</a:t>
            </a:r>
          </a:p>
          <a:p>
            <a:r>
              <a:rPr lang="en-US" dirty="0"/>
              <a:t>Debbie Roberts</a:t>
            </a:r>
          </a:p>
          <a:p>
            <a:r>
              <a:rPr lang="en-US" dirty="0"/>
              <a:t>Brandi Daniels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fontScale="90000"/>
          </a:bodyPr>
          <a:lstStyle/>
          <a:p>
            <a:pPr>
              <a:spcBef>
                <a:spcPts val="0"/>
              </a:spcBef>
              <a:buClr>
                <a:schemeClr val="dk1"/>
              </a:buClr>
              <a:buSzPct val="100000"/>
            </a:pPr>
            <a:br>
              <a:rPr lang="en-US"/>
            </a:br>
            <a:br>
              <a:rPr lang="en-US"/>
            </a:br>
            <a:r>
              <a:rPr lang="en-US" b="1" i="1" u="sng"/>
              <a:t>Division of Academic Success</a:t>
            </a:r>
            <a:br>
              <a:rPr lang="en-US"/>
            </a:br>
            <a:endParaRPr/>
          </a:p>
        </p:txBody>
      </p:sp>
      <p:sp>
        <p:nvSpPr>
          <p:cNvPr id="94" name="Google Shape;94;p2"/>
          <p:cNvSpPr txBox="1">
            <a:spLocks noGrp="1"/>
          </p:cNvSpPr>
          <p:nvPr>
            <p:ph type="body" idx="1"/>
          </p:nvPr>
        </p:nvSpPr>
        <p:spPr>
          <a:xfrm>
            <a:off x="1981200" y="1295401"/>
            <a:ext cx="8229600" cy="3687763"/>
          </a:xfrm>
          <a:prstGeom prst="rect">
            <a:avLst/>
          </a:prstGeom>
          <a:noFill/>
          <a:ln>
            <a:noFill/>
          </a:ln>
        </p:spPr>
        <p:txBody>
          <a:bodyPr spcFirstLastPara="1" vert="horz" wrap="square" lIns="91425" tIns="45700" rIns="91425" bIns="45700" rtlCol="0" anchor="t" anchorCtr="0">
            <a:normAutofit/>
          </a:bodyPr>
          <a:lstStyle/>
          <a:p>
            <a:pPr marL="0" indent="0">
              <a:spcBef>
                <a:spcPts val="0"/>
              </a:spcBef>
              <a:buClr>
                <a:schemeClr val="dk1"/>
              </a:buClr>
              <a:buSzPts val="3200"/>
              <a:buNone/>
            </a:pPr>
            <a:endParaRPr dirty="0"/>
          </a:p>
          <a:p>
            <a:pPr marL="0" indent="0">
              <a:spcBef>
                <a:spcPts val="0"/>
              </a:spcBef>
              <a:buClr>
                <a:schemeClr val="dk1"/>
              </a:buClr>
              <a:buSzPts val="3200"/>
              <a:buNone/>
            </a:pPr>
            <a:r>
              <a:rPr lang="en-US" dirty="0"/>
              <a:t>The Division for Academic Success (DAS) offers </a:t>
            </a:r>
            <a:r>
              <a:rPr lang="en-US" b="1" u="sng" dirty="0"/>
              <a:t>disability</a:t>
            </a:r>
            <a:r>
              <a:rPr lang="en-US" dirty="0"/>
              <a:t> and </a:t>
            </a:r>
            <a:r>
              <a:rPr lang="en-US" b="1" u="sng" dirty="0"/>
              <a:t>academic</a:t>
            </a:r>
            <a:r>
              <a:rPr lang="en-US" dirty="0"/>
              <a:t> support services to students in the VCU Health Sciences schools.</a:t>
            </a:r>
          </a:p>
        </p:txBody>
      </p:sp>
      <p:pic>
        <p:nvPicPr>
          <p:cNvPr id="95" name="Google Shape;95;p2"/>
          <p:cNvPicPr preferRelativeResize="0"/>
          <p:nvPr/>
        </p:nvPicPr>
        <p:blipFill rotWithShape="1">
          <a:blip r:embed="rId3">
            <a:alphaModFix/>
          </a:blip>
          <a:srcRect/>
          <a:stretch/>
        </p:blipFill>
        <p:spPr>
          <a:xfrm>
            <a:off x="3072406" y="3664857"/>
            <a:ext cx="2217150" cy="1813800"/>
          </a:xfrm>
          <a:prstGeom prst="rect">
            <a:avLst/>
          </a:prstGeom>
          <a:noFill/>
          <a:ln>
            <a:noFill/>
          </a:ln>
        </p:spPr>
      </p:pic>
      <p:pic>
        <p:nvPicPr>
          <p:cNvPr id="5" name="Google Shape;329;p2">
            <a:extLst>
              <a:ext uri="{FF2B5EF4-FFF2-40B4-BE49-F238E27FC236}">
                <a16:creationId xmlns:a16="http://schemas.microsoft.com/office/drawing/2014/main" id="{FAFAAE41-E4B4-4D1A-88A8-B7D35A885A46}"/>
              </a:ext>
            </a:extLst>
          </p:cNvPr>
          <p:cNvPicPr preferRelativeResize="0"/>
          <p:nvPr/>
        </p:nvPicPr>
        <p:blipFill>
          <a:blip r:embed="rId4">
            <a:alphaModFix/>
          </a:blip>
          <a:stretch>
            <a:fillRect/>
          </a:stretch>
        </p:blipFill>
        <p:spPr>
          <a:xfrm rot="4">
            <a:off x="6574071" y="3700659"/>
            <a:ext cx="2337700" cy="18137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3"/>
          <p:cNvSpPr txBox="1">
            <a:spLocks noGrp="1"/>
          </p:cNvSpPr>
          <p:nvPr>
            <p:ph type="title"/>
          </p:nvPr>
        </p:nvSpPr>
        <p:spPr>
          <a:xfrm>
            <a:off x="1524000" y="274638"/>
            <a:ext cx="9144000" cy="1249362"/>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0070C0"/>
              </a:buClr>
              <a:buSzPts val="4400"/>
            </a:pPr>
            <a:r>
              <a:rPr lang="en-US" b="1" dirty="0"/>
              <a:t>What is Considered a Disability?</a:t>
            </a:r>
            <a:endParaRPr dirty="0"/>
          </a:p>
        </p:txBody>
      </p:sp>
      <p:sp>
        <p:nvSpPr>
          <p:cNvPr id="105" name="Google Shape;105;p3"/>
          <p:cNvSpPr/>
          <p:nvPr/>
        </p:nvSpPr>
        <p:spPr>
          <a:xfrm>
            <a:off x="1828800" y="1295401"/>
            <a:ext cx="8534400" cy="3031599"/>
          </a:xfrm>
          <a:prstGeom prst="rect">
            <a:avLst/>
          </a:prstGeom>
          <a:noFill/>
          <a:ln>
            <a:noFill/>
          </a:ln>
        </p:spPr>
        <p:txBody>
          <a:bodyPr spcFirstLastPara="1" wrap="square" lIns="91425" tIns="45700" rIns="91425" bIns="45700" anchor="t" anchorCtr="0">
            <a:spAutoFit/>
          </a:bodyPr>
          <a:lstStyle/>
          <a:p>
            <a:pPr algn="ctr" defTabSz="457200"/>
            <a:r>
              <a:rPr lang="en-US" sz="3600" dirty="0">
                <a:solidFill>
                  <a:prstClr val="black"/>
                </a:solidFill>
                <a:latin typeface="Calibri"/>
                <a:ea typeface="Calibri"/>
                <a:cs typeface="Calibri"/>
                <a:sym typeface="Calibri"/>
              </a:rPr>
              <a:t>A physical or mental impairment that substantially limits a major life activity (</a:t>
            </a:r>
            <a:r>
              <a:rPr lang="en-US" sz="3600" dirty="0" err="1">
                <a:solidFill>
                  <a:prstClr val="black"/>
                </a:solidFill>
                <a:latin typeface="Calibri"/>
                <a:ea typeface="Calibri"/>
                <a:cs typeface="Calibri"/>
                <a:sym typeface="Calibri"/>
              </a:rPr>
              <a:t>ie</a:t>
            </a:r>
            <a:r>
              <a:rPr lang="en-US" sz="3600" dirty="0">
                <a:solidFill>
                  <a:prstClr val="black"/>
                </a:solidFill>
                <a:latin typeface="Calibri"/>
                <a:ea typeface="Calibri"/>
                <a:cs typeface="Calibri"/>
                <a:sym typeface="Calibri"/>
              </a:rPr>
              <a:t>. talking, seeing, hearing, learning, </a:t>
            </a:r>
            <a:r>
              <a:rPr lang="en-US" sz="3600" dirty="0" err="1">
                <a:solidFill>
                  <a:prstClr val="black"/>
                </a:solidFill>
                <a:latin typeface="Calibri"/>
                <a:ea typeface="Calibri"/>
                <a:cs typeface="Calibri"/>
                <a:sym typeface="Calibri"/>
              </a:rPr>
              <a:t>etc</a:t>
            </a:r>
            <a:r>
              <a:rPr lang="en-US" sz="3600" dirty="0">
                <a:solidFill>
                  <a:prstClr val="black"/>
                </a:solidFill>
                <a:latin typeface="Calibri"/>
                <a:ea typeface="Calibri"/>
                <a:cs typeface="Calibri"/>
                <a:sym typeface="Calibri"/>
              </a:rPr>
              <a:t>).</a:t>
            </a:r>
            <a:endParaRPr dirty="0">
              <a:solidFill>
                <a:prstClr val="black"/>
              </a:solidFill>
              <a:latin typeface="Calibri"/>
            </a:endParaRPr>
          </a:p>
          <a:p>
            <a:pPr algn="ctr" defTabSz="457200"/>
            <a:endParaRPr sz="1100" dirty="0">
              <a:solidFill>
                <a:prstClr val="black"/>
              </a:solidFill>
              <a:latin typeface="Calibri"/>
              <a:ea typeface="Calibri"/>
              <a:cs typeface="Calibri"/>
              <a:sym typeface="Calibri"/>
            </a:endParaRPr>
          </a:p>
          <a:p>
            <a:pPr algn="ctr" defTabSz="457200"/>
            <a:r>
              <a:rPr lang="en-US" sz="2400" dirty="0">
                <a:solidFill>
                  <a:prstClr val="black"/>
                </a:solidFill>
                <a:latin typeface="Calibri"/>
                <a:ea typeface="Calibri"/>
                <a:cs typeface="Calibri"/>
                <a:sym typeface="Calibri"/>
              </a:rPr>
              <a:t>This includes concerns that are:</a:t>
            </a:r>
            <a:endParaRPr dirty="0">
              <a:solidFill>
                <a:prstClr val="black"/>
              </a:solidFill>
              <a:latin typeface="Calibri"/>
            </a:endParaRPr>
          </a:p>
          <a:p>
            <a:pPr algn="ctr" defTabSz="457200"/>
            <a:r>
              <a:rPr lang="en-US" sz="2400" b="1" dirty="0">
                <a:solidFill>
                  <a:prstClr val="black"/>
                </a:solidFill>
                <a:latin typeface="Calibri"/>
                <a:ea typeface="Calibri"/>
                <a:cs typeface="Calibri"/>
                <a:sym typeface="Calibri"/>
              </a:rPr>
              <a:t>Temporary</a:t>
            </a:r>
            <a:r>
              <a:rPr lang="en-US" sz="2400" dirty="0">
                <a:solidFill>
                  <a:prstClr val="black"/>
                </a:solidFill>
                <a:latin typeface="Calibri"/>
                <a:ea typeface="Calibri"/>
                <a:cs typeface="Calibri"/>
                <a:sym typeface="Calibri"/>
              </a:rPr>
              <a:t> (ex. TBI and Broken Limbs) </a:t>
            </a:r>
            <a:r>
              <a:rPr lang="en-US" sz="2400" b="1" dirty="0">
                <a:solidFill>
                  <a:prstClr val="black"/>
                </a:solidFill>
                <a:latin typeface="Calibri"/>
                <a:ea typeface="Calibri"/>
                <a:cs typeface="Calibri"/>
                <a:sym typeface="Calibri"/>
              </a:rPr>
              <a:t>and</a:t>
            </a:r>
            <a:endParaRPr dirty="0">
              <a:solidFill>
                <a:prstClr val="black"/>
              </a:solidFill>
              <a:latin typeface="Calibri"/>
            </a:endParaRPr>
          </a:p>
          <a:p>
            <a:pPr algn="ctr" defTabSz="457200"/>
            <a:r>
              <a:rPr lang="en-US" sz="2400" b="1" dirty="0">
                <a:solidFill>
                  <a:prstClr val="black"/>
                </a:solidFill>
                <a:latin typeface="Calibri"/>
                <a:ea typeface="Calibri"/>
                <a:cs typeface="Calibri"/>
                <a:sym typeface="Calibri"/>
              </a:rPr>
              <a:t>Long-Term/Lifetime </a:t>
            </a:r>
            <a:r>
              <a:rPr lang="en-US" sz="2400" dirty="0">
                <a:solidFill>
                  <a:prstClr val="black"/>
                </a:solidFill>
                <a:latin typeface="Calibri"/>
                <a:ea typeface="Calibri"/>
                <a:cs typeface="Calibri"/>
                <a:sym typeface="Calibri"/>
              </a:rPr>
              <a:t>(ex. Cancer, Hearing Loss, and Mental Health) </a:t>
            </a:r>
            <a:endParaRPr dirty="0">
              <a:solidFill>
                <a:prstClr val="black"/>
              </a:solidFill>
              <a:latin typeface="Calibri"/>
            </a:endParaRPr>
          </a:p>
        </p:txBody>
      </p:sp>
      <p:pic>
        <p:nvPicPr>
          <p:cNvPr id="106" name="Google Shape;106;p3" descr="Wavy color spectrum graphic" title="Wavy color spectrum graphic"/>
          <p:cNvPicPr preferRelativeResize="0"/>
          <p:nvPr/>
        </p:nvPicPr>
        <p:blipFill rotWithShape="1">
          <a:blip r:embed="rId3">
            <a:alphaModFix/>
          </a:blip>
          <a:srcRect/>
          <a:stretch/>
        </p:blipFill>
        <p:spPr>
          <a:xfrm>
            <a:off x="1828800" y="4411662"/>
            <a:ext cx="8534400" cy="1447800"/>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955C7-97F7-4456-9290-0661EE6F7B35}"/>
              </a:ext>
            </a:extLst>
          </p:cNvPr>
          <p:cNvSpPr>
            <a:spLocks noGrp="1"/>
          </p:cNvSpPr>
          <p:nvPr>
            <p:ph type="title"/>
          </p:nvPr>
        </p:nvSpPr>
        <p:spPr/>
        <p:txBody>
          <a:bodyPr/>
          <a:lstStyle/>
          <a:p>
            <a:r>
              <a:rPr lang="en-US" dirty="0"/>
              <a:t>Academic Accommodations</a:t>
            </a:r>
          </a:p>
        </p:txBody>
      </p:sp>
      <p:sp>
        <p:nvSpPr>
          <p:cNvPr id="3" name="Content Placeholder 2">
            <a:extLst>
              <a:ext uri="{FF2B5EF4-FFF2-40B4-BE49-F238E27FC236}">
                <a16:creationId xmlns:a16="http://schemas.microsoft.com/office/drawing/2014/main" id="{FD89190E-F1AC-4DD3-9560-3108EF557E6A}"/>
              </a:ext>
            </a:extLst>
          </p:cNvPr>
          <p:cNvSpPr>
            <a:spLocks noGrp="1"/>
          </p:cNvSpPr>
          <p:nvPr>
            <p:ph idx="1"/>
          </p:nvPr>
        </p:nvSpPr>
        <p:spPr/>
        <p:txBody>
          <a:bodyPr>
            <a:normAutofit fontScale="77500" lnSpcReduction="20000"/>
          </a:bodyPr>
          <a:lstStyle/>
          <a:p>
            <a:pPr marL="0" indent="0">
              <a:lnSpc>
                <a:spcPct val="105000"/>
              </a:lnSpc>
              <a:spcBef>
                <a:spcPts val="0"/>
              </a:spcBef>
              <a:buSzPts val="523"/>
              <a:buNone/>
            </a:pPr>
            <a:r>
              <a:rPr lang="en-US" b="1" dirty="0">
                <a:solidFill>
                  <a:schemeClr val="dk1"/>
                </a:solidFill>
                <a:latin typeface="Times New Roman"/>
                <a:ea typeface="Times New Roman"/>
                <a:cs typeface="Times New Roman"/>
                <a:sym typeface="Times New Roman"/>
              </a:rPr>
              <a:t>A student with an ADA qualifying disability or condition has the right to request reasonable academic accommodations. </a:t>
            </a:r>
          </a:p>
          <a:p>
            <a:pPr marL="0" indent="0">
              <a:lnSpc>
                <a:spcPct val="105000"/>
              </a:lnSpc>
              <a:spcBef>
                <a:spcPts val="1200"/>
              </a:spcBef>
              <a:buSzPts val="523"/>
              <a:buNone/>
            </a:pPr>
            <a:r>
              <a:rPr lang="en-US" sz="2400" b="1" dirty="0">
                <a:solidFill>
                  <a:schemeClr val="dk1"/>
                </a:solidFill>
                <a:latin typeface="Times New Roman"/>
                <a:ea typeface="Times New Roman"/>
                <a:cs typeface="Times New Roman"/>
                <a:sym typeface="Times New Roman"/>
              </a:rPr>
              <a:t>	</a:t>
            </a:r>
            <a:endParaRPr lang="en-US" sz="2400" b="1" dirty="0">
              <a:solidFill>
                <a:schemeClr val="dk1"/>
              </a:solidFill>
              <a:highlight>
                <a:srgbClr val="000000"/>
              </a:highlight>
              <a:latin typeface="Times New Roman"/>
              <a:ea typeface="Times New Roman"/>
              <a:cs typeface="Times New Roman"/>
              <a:sym typeface="Times New Roman"/>
            </a:endParaRPr>
          </a:p>
          <a:p>
            <a:pPr marL="914400" indent="-326698">
              <a:lnSpc>
                <a:spcPct val="105000"/>
              </a:lnSpc>
              <a:spcBef>
                <a:spcPts val="1200"/>
              </a:spcBef>
              <a:buClr>
                <a:srgbClr val="FFFFFF"/>
              </a:buClr>
              <a:buSzPts val="1545"/>
              <a:buFont typeface="Times New Roman"/>
              <a:buChar char="❖"/>
            </a:pPr>
            <a:r>
              <a:rPr lang="en-US" b="1" dirty="0">
                <a:latin typeface="Times New Roman"/>
                <a:ea typeface="Times New Roman"/>
                <a:cs typeface="Times New Roman"/>
                <a:sym typeface="Times New Roman"/>
              </a:rPr>
              <a:t>Accommodations are granted to students who have a </a:t>
            </a:r>
            <a:r>
              <a:rPr lang="en-US" b="1" i="1" u="sng" dirty="0">
                <a:latin typeface="Times New Roman"/>
                <a:ea typeface="Times New Roman"/>
                <a:cs typeface="Times New Roman"/>
                <a:sym typeface="Times New Roman"/>
              </a:rPr>
              <a:t>documented disability</a:t>
            </a:r>
          </a:p>
          <a:p>
            <a:pPr marL="914400" indent="0">
              <a:lnSpc>
                <a:spcPct val="105000"/>
              </a:lnSpc>
              <a:spcBef>
                <a:spcPts val="1200"/>
              </a:spcBef>
              <a:buSzPts val="523"/>
              <a:buNone/>
            </a:pPr>
            <a:endParaRPr lang="en-US" b="1" i="1" u="sng" dirty="0">
              <a:latin typeface="Times New Roman"/>
              <a:ea typeface="Times New Roman"/>
              <a:cs typeface="Times New Roman"/>
              <a:sym typeface="Times New Roman"/>
            </a:endParaRPr>
          </a:p>
          <a:p>
            <a:pPr marL="914400" indent="-326698">
              <a:spcBef>
                <a:spcPts val="1200"/>
              </a:spcBef>
              <a:buClr>
                <a:srgbClr val="FFFFFF"/>
              </a:buClr>
              <a:buSzPts val="1545"/>
              <a:buFont typeface="Times New Roman"/>
              <a:buChar char="❖"/>
            </a:pPr>
            <a:r>
              <a:rPr lang="en-US" b="1" dirty="0">
                <a:latin typeface="Times New Roman"/>
                <a:ea typeface="Times New Roman"/>
                <a:cs typeface="Times New Roman"/>
                <a:sym typeface="Times New Roman"/>
              </a:rPr>
              <a:t>Accommodations allow students </a:t>
            </a:r>
            <a:r>
              <a:rPr lang="en-US" b="1" i="1" u="sng" dirty="0">
                <a:latin typeface="Times New Roman"/>
                <a:ea typeface="Times New Roman"/>
                <a:cs typeface="Times New Roman"/>
                <a:sym typeface="Times New Roman"/>
              </a:rPr>
              <a:t>access</a:t>
            </a:r>
            <a:r>
              <a:rPr lang="en-US" b="1" dirty="0">
                <a:latin typeface="Times New Roman"/>
                <a:ea typeface="Times New Roman"/>
                <a:cs typeface="Times New Roman"/>
                <a:sym typeface="Times New Roman"/>
              </a:rPr>
              <a:t> to demonstrate their knowledge of the content of the curriculum</a:t>
            </a:r>
          </a:p>
          <a:p>
            <a:pPr marL="0" indent="0">
              <a:spcBef>
                <a:spcPts val="400"/>
              </a:spcBef>
              <a:buSzPts val="523"/>
              <a:buNone/>
            </a:pPr>
            <a:endParaRPr lang="en-US" sz="2400" b="1" dirty="0">
              <a:latin typeface="Times New Roman"/>
              <a:ea typeface="Times New Roman"/>
              <a:cs typeface="Times New Roman"/>
              <a:sym typeface="Times New Roman"/>
            </a:endParaRPr>
          </a:p>
          <a:p>
            <a:pPr marL="0" indent="0">
              <a:spcBef>
                <a:spcPts val="400"/>
              </a:spcBef>
              <a:buSzPts val="523"/>
              <a:buNone/>
            </a:pPr>
            <a:endParaRPr lang="en-US" sz="2400" b="1" dirty="0">
              <a:latin typeface="Times New Roman"/>
              <a:ea typeface="Times New Roman"/>
              <a:cs typeface="Times New Roman"/>
              <a:sym typeface="Times New Roman"/>
            </a:endParaRPr>
          </a:p>
          <a:p>
            <a:pPr marL="914400" indent="-326698">
              <a:spcBef>
                <a:spcPts val="400"/>
              </a:spcBef>
              <a:buClr>
                <a:srgbClr val="FFFFFF"/>
              </a:buClr>
              <a:buSzPts val="1545"/>
              <a:buFont typeface="Times New Roman"/>
              <a:buChar char="❖"/>
            </a:pPr>
            <a:r>
              <a:rPr lang="en-US" b="1" dirty="0">
                <a:latin typeface="Times New Roman"/>
                <a:ea typeface="Times New Roman"/>
                <a:cs typeface="Times New Roman"/>
                <a:sym typeface="Times New Roman"/>
              </a:rPr>
              <a:t>Accommodations </a:t>
            </a:r>
            <a:r>
              <a:rPr lang="en-US" b="1" i="1" u="sng" dirty="0">
                <a:latin typeface="Times New Roman"/>
                <a:ea typeface="Times New Roman"/>
                <a:cs typeface="Times New Roman"/>
                <a:sym typeface="Times New Roman"/>
              </a:rPr>
              <a:t>do not </a:t>
            </a:r>
            <a:r>
              <a:rPr lang="en-US" b="1" dirty="0">
                <a:latin typeface="Times New Roman"/>
                <a:ea typeface="Times New Roman"/>
                <a:cs typeface="Times New Roman"/>
                <a:sym typeface="Times New Roman"/>
              </a:rPr>
              <a:t> compromise the technical standards of the program</a:t>
            </a:r>
          </a:p>
          <a:p>
            <a:endParaRPr lang="en-US" dirty="0"/>
          </a:p>
        </p:txBody>
      </p:sp>
    </p:spTree>
    <p:extLst>
      <p:ext uri="{BB962C8B-B14F-4D97-AF65-F5344CB8AC3E}">
        <p14:creationId xmlns:p14="http://schemas.microsoft.com/office/powerpoint/2010/main" val="33169500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1524000" y="1506"/>
            <a:ext cx="9144000" cy="1249362"/>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0070C0"/>
              </a:buClr>
              <a:buSzPts val="4400"/>
            </a:pPr>
            <a:r>
              <a:rPr lang="en-US" b="1" dirty="0"/>
              <a:t>What’s the process?</a:t>
            </a:r>
            <a:endParaRPr dirty="0"/>
          </a:p>
        </p:txBody>
      </p:sp>
      <p:sp>
        <p:nvSpPr>
          <p:cNvPr id="113" name="Google Shape;113;p4"/>
          <p:cNvSpPr txBox="1"/>
          <p:nvPr/>
        </p:nvSpPr>
        <p:spPr>
          <a:xfrm>
            <a:off x="1905000" y="1645228"/>
            <a:ext cx="8153400" cy="4178301"/>
          </a:xfrm>
          <a:prstGeom prst="rect">
            <a:avLst/>
          </a:prstGeom>
          <a:noFill/>
          <a:ln>
            <a:noFill/>
          </a:ln>
        </p:spPr>
        <p:txBody>
          <a:bodyPr spcFirstLastPara="1" wrap="square" lIns="91425" tIns="45700" rIns="91425" bIns="45700" anchor="t" anchorCtr="0">
            <a:normAutofit/>
          </a:bodyPr>
          <a:lstStyle/>
          <a:p>
            <a:pPr algn="ctr" defTabSz="457200">
              <a:buClr>
                <a:prstClr val="black"/>
              </a:buClr>
              <a:buSzPts val="3200"/>
            </a:pPr>
            <a:endParaRPr sz="3200" b="1">
              <a:solidFill>
                <a:prstClr val="black"/>
              </a:solidFill>
              <a:latin typeface="Calibri"/>
              <a:ea typeface="Calibri"/>
              <a:cs typeface="Calibri"/>
              <a:sym typeface="Calibri"/>
            </a:endParaRPr>
          </a:p>
        </p:txBody>
      </p:sp>
      <p:sp>
        <p:nvSpPr>
          <p:cNvPr id="114" name="Google Shape;114;p4"/>
          <p:cNvSpPr/>
          <p:nvPr/>
        </p:nvSpPr>
        <p:spPr>
          <a:xfrm>
            <a:off x="5096717" y="1388425"/>
            <a:ext cx="5334000" cy="3970277"/>
          </a:xfrm>
          <a:prstGeom prst="rect">
            <a:avLst/>
          </a:prstGeom>
          <a:noFill/>
          <a:ln>
            <a:noFill/>
          </a:ln>
        </p:spPr>
        <p:txBody>
          <a:bodyPr spcFirstLastPara="1" wrap="square" lIns="91425" tIns="45700" rIns="91425" bIns="45700" anchor="t" anchorCtr="0">
            <a:spAutoFit/>
          </a:bodyPr>
          <a:lstStyle/>
          <a:p>
            <a:pPr marL="514350" indent="-514350" defTabSz="457200">
              <a:buClr>
                <a:prstClr val="black"/>
              </a:buClr>
              <a:buSzPts val="2800"/>
              <a:buFont typeface="Calibri"/>
              <a:buAutoNum type="arabicPeriod"/>
            </a:pPr>
            <a:r>
              <a:rPr lang="en-US" sz="2800" dirty="0">
                <a:solidFill>
                  <a:prstClr val="black"/>
                </a:solidFill>
                <a:latin typeface="Calibri"/>
                <a:ea typeface="Calibri"/>
                <a:cs typeface="Calibri"/>
                <a:sym typeface="Calibri"/>
              </a:rPr>
              <a:t>Complete the online intake form: </a:t>
            </a:r>
            <a:r>
              <a:rPr lang="en-US" sz="2800" b="1" u="sng" dirty="0">
                <a:solidFill>
                  <a:srgbClr val="4BACC6"/>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https://das.vcu.edu/</a:t>
            </a:r>
            <a:endParaRPr lang="en-US" sz="2800" dirty="0">
              <a:solidFill>
                <a:prstClr val="black"/>
              </a:solidFill>
              <a:latin typeface="Calibri"/>
              <a:ea typeface="Calibri"/>
              <a:cs typeface="Calibri"/>
              <a:sym typeface="Calibri"/>
            </a:endParaRPr>
          </a:p>
          <a:p>
            <a:pPr marL="514350" indent="-514350" defTabSz="457200">
              <a:buClr>
                <a:prstClr val="black"/>
              </a:buClr>
              <a:buSzPts val="2800"/>
              <a:buFont typeface="Calibri"/>
              <a:buAutoNum type="arabicPeriod"/>
            </a:pPr>
            <a:r>
              <a:rPr lang="en-US" sz="2800" dirty="0">
                <a:solidFill>
                  <a:prstClr val="black"/>
                </a:solidFill>
                <a:latin typeface="Calibri"/>
                <a:ea typeface="Calibri"/>
                <a:cs typeface="Calibri"/>
                <a:sym typeface="Calibri"/>
              </a:rPr>
              <a:t>Meet with an Academic Counselor </a:t>
            </a:r>
          </a:p>
          <a:p>
            <a:pPr marL="514350" indent="-514350" defTabSz="457200">
              <a:buClr>
                <a:prstClr val="black"/>
              </a:buClr>
              <a:buSzPts val="2800"/>
              <a:buFont typeface="Calibri"/>
              <a:buAutoNum type="arabicPeriod"/>
            </a:pPr>
            <a:r>
              <a:rPr lang="en-US" sz="2800" dirty="0">
                <a:solidFill>
                  <a:prstClr val="black"/>
                </a:solidFill>
                <a:latin typeface="Calibri"/>
                <a:ea typeface="Calibri"/>
                <a:cs typeface="Calibri"/>
                <a:sym typeface="Calibri"/>
              </a:rPr>
              <a:t>Provide medical documentation from your service provider</a:t>
            </a:r>
            <a:endParaRPr dirty="0">
              <a:solidFill>
                <a:prstClr val="black"/>
              </a:solidFill>
              <a:latin typeface="Calibri"/>
            </a:endParaRPr>
          </a:p>
          <a:p>
            <a:pPr marL="514350" indent="-514350" defTabSz="457200">
              <a:buClr>
                <a:prstClr val="black"/>
              </a:buClr>
              <a:buSzPts val="2800"/>
              <a:buFont typeface="Calibri"/>
              <a:buAutoNum type="arabicPeriod"/>
            </a:pPr>
            <a:r>
              <a:rPr lang="en-US" sz="2800" dirty="0">
                <a:solidFill>
                  <a:prstClr val="black"/>
                </a:solidFill>
                <a:latin typeface="Calibri"/>
                <a:ea typeface="Calibri"/>
                <a:cs typeface="Calibri"/>
                <a:sym typeface="Calibri"/>
              </a:rPr>
              <a:t>Accommodation letters provided for you to give to your professors </a:t>
            </a:r>
            <a:endParaRPr dirty="0">
              <a:solidFill>
                <a:prstClr val="black"/>
              </a:solidFill>
              <a:latin typeface="Calibri"/>
            </a:endParaRPr>
          </a:p>
        </p:txBody>
      </p:sp>
      <p:pic>
        <p:nvPicPr>
          <p:cNvPr id="115" name="Google Shape;115;p4" descr="Photocopy of sample accommodations letter" title="Photocopy of sample accommodations letter"/>
          <p:cNvPicPr preferRelativeResize="0"/>
          <p:nvPr/>
        </p:nvPicPr>
        <p:blipFill rotWithShape="1">
          <a:blip r:embed="rId4">
            <a:alphaModFix/>
          </a:blip>
          <a:srcRect/>
          <a:stretch/>
        </p:blipFill>
        <p:spPr>
          <a:xfrm>
            <a:off x="1896547" y="1501238"/>
            <a:ext cx="3190778" cy="4130457"/>
          </a:xfrm>
          <a:prstGeom prst="rect">
            <a:avLst/>
          </a:prstGeom>
          <a:noFill/>
          <a:ln w="9525" cap="flat" cmpd="sng">
            <a:solidFill>
              <a:schemeClr val="dk1"/>
            </a:solidFill>
            <a:prstDash val="solid"/>
            <a:round/>
            <a:headEnd type="none" w="sm" len="sm"/>
            <a:tailEnd type="none" w="sm" len="sm"/>
          </a:ln>
        </p:spPr>
      </p:pic>
      <p:sp>
        <p:nvSpPr>
          <p:cNvPr id="116" name="Google Shape;116;p4" descr="Sample label" title="Sample label"/>
          <p:cNvSpPr/>
          <p:nvPr/>
        </p:nvSpPr>
        <p:spPr>
          <a:xfrm rot="-1435418">
            <a:off x="1836044" y="2666891"/>
            <a:ext cx="3201598" cy="923330"/>
          </a:xfrm>
          <a:prstGeom prst="rect">
            <a:avLst/>
          </a:prstGeom>
          <a:noFill/>
          <a:ln>
            <a:noFill/>
          </a:ln>
        </p:spPr>
        <p:txBody>
          <a:bodyPr spcFirstLastPara="1" wrap="square" lIns="91425" tIns="45700" rIns="91425" bIns="45700" anchor="t" anchorCtr="0">
            <a:spAutoFit/>
          </a:bodyPr>
          <a:lstStyle/>
          <a:p>
            <a:pPr algn="ctr" defTabSz="457200"/>
            <a:r>
              <a:rPr lang="en-US" sz="5400" b="1">
                <a:solidFill>
                  <a:srgbClr val="E5B8B7"/>
                </a:solidFill>
                <a:latin typeface="Calibri"/>
                <a:ea typeface="Calibri"/>
                <a:cs typeface="Calibri"/>
                <a:sym typeface="Calibri"/>
              </a:rPr>
              <a:t>Sample</a:t>
            </a:r>
            <a:endParaRPr>
              <a:solidFill>
                <a:prstClr val="black"/>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1524000" y="1506"/>
            <a:ext cx="9144000" cy="1249362"/>
          </a:xfrm>
          <a:prstGeom prst="rect">
            <a:avLst/>
          </a:prstGeom>
          <a:noFill/>
          <a:ln>
            <a:noFill/>
          </a:ln>
        </p:spPr>
        <p:txBody>
          <a:bodyPr spcFirstLastPara="1" vert="horz" wrap="square" lIns="91425" tIns="45700" rIns="91425" bIns="45700" rtlCol="0" anchor="ctr" anchorCtr="0">
            <a:normAutofit/>
          </a:bodyPr>
          <a:lstStyle/>
          <a:p>
            <a:pPr>
              <a:spcBef>
                <a:spcPts val="0"/>
              </a:spcBef>
              <a:buClr>
                <a:srgbClr val="0070C0"/>
              </a:buClr>
              <a:buSzPts val="4400"/>
            </a:pPr>
            <a:r>
              <a:rPr lang="en-US" b="1" dirty="0"/>
              <a:t>What do I need to remember?</a:t>
            </a:r>
            <a:endParaRPr dirty="0"/>
          </a:p>
        </p:txBody>
      </p:sp>
      <p:sp>
        <p:nvSpPr>
          <p:cNvPr id="123" name="Google Shape;123;p5"/>
          <p:cNvSpPr txBox="1"/>
          <p:nvPr/>
        </p:nvSpPr>
        <p:spPr>
          <a:xfrm>
            <a:off x="1905000" y="1645228"/>
            <a:ext cx="8153400" cy="4178301"/>
          </a:xfrm>
          <a:prstGeom prst="rect">
            <a:avLst/>
          </a:prstGeom>
          <a:noFill/>
          <a:ln>
            <a:noFill/>
          </a:ln>
        </p:spPr>
        <p:txBody>
          <a:bodyPr spcFirstLastPara="1" wrap="square" lIns="91425" tIns="45700" rIns="91425" bIns="45700" anchor="t" anchorCtr="0">
            <a:normAutofit/>
          </a:bodyPr>
          <a:lstStyle/>
          <a:p>
            <a:pPr algn="ctr" defTabSz="457200">
              <a:buClr>
                <a:prstClr val="black"/>
              </a:buClr>
              <a:buSzPts val="3200"/>
            </a:pPr>
            <a:endParaRPr sz="3200" b="1">
              <a:solidFill>
                <a:prstClr val="black"/>
              </a:solidFill>
              <a:latin typeface="Calibri"/>
              <a:ea typeface="Calibri"/>
              <a:cs typeface="Calibri"/>
              <a:sym typeface="Calibri"/>
            </a:endParaRPr>
          </a:p>
        </p:txBody>
      </p:sp>
      <p:sp>
        <p:nvSpPr>
          <p:cNvPr id="124" name="Google Shape;124;p5"/>
          <p:cNvSpPr/>
          <p:nvPr/>
        </p:nvSpPr>
        <p:spPr>
          <a:xfrm>
            <a:off x="1828800" y="1219200"/>
            <a:ext cx="8534400" cy="3908722"/>
          </a:xfrm>
          <a:prstGeom prst="rect">
            <a:avLst/>
          </a:prstGeom>
          <a:noFill/>
          <a:ln>
            <a:noFill/>
          </a:ln>
        </p:spPr>
        <p:txBody>
          <a:bodyPr spcFirstLastPara="1" wrap="square" lIns="91425" tIns="45700" rIns="91425" bIns="45700" anchor="t" anchorCtr="0">
            <a:spAutoFit/>
          </a:bodyPr>
          <a:lstStyle/>
          <a:p>
            <a:pPr marL="342900" indent="-342900" defTabSz="457200">
              <a:buClr>
                <a:prstClr val="black"/>
              </a:buClr>
              <a:buSzPts val="2800"/>
              <a:buFont typeface="Arial"/>
              <a:buChar char="•"/>
            </a:pPr>
            <a:endParaRPr lang="en-US" sz="2800" dirty="0">
              <a:solidFill>
                <a:prstClr val="black"/>
              </a:solidFill>
              <a:latin typeface="Calibri"/>
              <a:ea typeface="Calibri"/>
              <a:cs typeface="Calibri"/>
              <a:sym typeface="Calibri"/>
            </a:endParaRPr>
          </a:p>
          <a:p>
            <a:pPr marL="342900" indent="-342900" defTabSz="457200">
              <a:buClr>
                <a:prstClr val="black"/>
              </a:buClr>
              <a:buSzPts val="2800"/>
              <a:buFont typeface="Arial"/>
              <a:buChar char="•"/>
            </a:pPr>
            <a:r>
              <a:rPr lang="en-US" sz="2800" dirty="0">
                <a:solidFill>
                  <a:prstClr val="black"/>
                </a:solidFill>
                <a:latin typeface="Calibri"/>
                <a:ea typeface="Calibri"/>
                <a:cs typeface="Calibri"/>
                <a:sym typeface="Calibri"/>
              </a:rPr>
              <a:t>Academic accommodations are </a:t>
            </a:r>
            <a:r>
              <a:rPr lang="en-US" sz="2800" b="1" u="sng" dirty="0">
                <a:solidFill>
                  <a:prstClr val="black"/>
                </a:solidFill>
                <a:latin typeface="Calibri"/>
                <a:ea typeface="Calibri"/>
                <a:cs typeface="Calibri"/>
                <a:sym typeface="Calibri"/>
              </a:rPr>
              <a:t>not retroactive</a:t>
            </a:r>
            <a:r>
              <a:rPr lang="en-US" sz="2800" b="1" dirty="0">
                <a:solidFill>
                  <a:prstClr val="black"/>
                </a:solidFill>
                <a:latin typeface="Calibri"/>
                <a:ea typeface="Calibri"/>
                <a:cs typeface="Calibri"/>
                <a:sym typeface="Calibri"/>
              </a:rPr>
              <a:t>– </a:t>
            </a:r>
            <a:r>
              <a:rPr lang="en-US" sz="2800" b="1" u="sng" dirty="0">
                <a:solidFill>
                  <a:prstClr val="black"/>
                </a:solidFill>
                <a:latin typeface="Calibri"/>
                <a:ea typeface="Calibri"/>
                <a:cs typeface="Calibri"/>
                <a:sym typeface="Calibri"/>
              </a:rPr>
              <a:t>start the process early</a:t>
            </a:r>
            <a:endParaRPr dirty="0">
              <a:solidFill>
                <a:prstClr val="black"/>
              </a:solidFill>
              <a:latin typeface="Calibri"/>
            </a:endParaRPr>
          </a:p>
          <a:p>
            <a:pPr marL="342900" indent="-342900" defTabSz="457200">
              <a:buClr>
                <a:prstClr val="black"/>
              </a:buClr>
              <a:buSzPts val="2800"/>
              <a:buFont typeface="Arial"/>
              <a:buChar char="•"/>
            </a:pPr>
            <a:r>
              <a:rPr lang="en-US" sz="2800" dirty="0">
                <a:solidFill>
                  <a:prstClr val="black"/>
                </a:solidFill>
                <a:latin typeface="Calibri"/>
                <a:ea typeface="Calibri"/>
                <a:cs typeface="Calibri"/>
                <a:sym typeface="Calibri"/>
              </a:rPr>
              <a:t>Academic accommodations </a:t>
            </a:r>
            <a:r>
              <a:rPr lang="en-US" sz="2800" b="1" u="sng" dirty="0">
                <a:solidFill>
                  <a:prstClr val="black"/>
                </a:solidFill>
                <a:latin typeface="Calibri"/>
                <a:ea typeface="Calibri"/>
                <a:cs typeface="Calibri"/>
                <a:sym typeface="Calibri"/>
              </a:rPr>
              <a:t>do not alter or change the technical standards </a:t>
            </a:r>
            <a:r>
              <a:rPr lang="en-US" sz="2800" dirty="0">
                <a:solidFill>
                  <a:prstClr val="black"/>
                </a:solidFill>
                <a:latin typeface="Calibri"/>
                <a:ea typeface="Calibri"/>
                <a:cs typeface="Calibri"/>
                <a:sym typeface="Calibri"/>
              </a:rPr>
              <a:t>Accommodations are set up each semester and reviewed case by case. </a:t>
            </a:r>
          </a:p>
          <a:p>
            <a:pPr marL="342900" indent="-342900" defTabSz="457200">
              <a:buClr>
                <a:prstClr val="black"/>
              </a:buClr>
              <a:buSzPts val="2800"/>
              <a:buFont typeface="Arial"/>
              <a:buChar char="•"/>
            </a:pPr>
            <a:r>
              <a:rPr lang="en-US" sz="2800" dirty="0">
                <a:solidFill>
                  <a:prstClr val="black"/>
                </a:solidFill>
                <a:latin typeface="Calibri"/>
                <a:ea typeface="Calibri"/>
                <a:cs typeface="Calibri"/>
                <a:sym typeface="Calibri"/>
              </a:rPr>
              <a:t>All disclosed information concerning a disability is kept </a:t>
            </a:r>
            <a:r>
              <a:rPr lang="en-US" sz="2800" b="1" u="sng" dirty="0">
                <a:solidFill>
                  <a:prstClr val="black"/>
                </a:solidFill>
                <a:latin typeface="Calibri"/>
                <a:ea typeface="Calibri"/>
                <a:cs typeface="Calibri"/>
                <a:sym typeface="Calibri"/>
              </a:rPr>
              <a:t>confidential</a:t>
            </a:r>
            <a:r>
              <a:rPr lang="en-US" sz="2800" dirty="0">
                <a:solidFill>
                  <a:prstClr val="black"/>
                </a:solidFill>
                <a:latin typeface="Calibri"/>
                <a:ea typeface="Calibri"/>
                <a:cs typeface="Calibri"/>
                <a:sym typeface="Calibri"/>
              </a:rPr>
              <a:t> and </a:t>
            </a:r>
            <a:r>
              <a:rPr lang="en-US" sz="2800" b="1" u="sng" dirty="0">
                <a:solidFill>
                  <a:prstClr val="black"/>
                </a:solidFill>
                <a:latin typeface="Calibri"/>
                <a:ea typeface="Calibri"/>
                <a:cs typeface="Calibri"/>
                <a:sym typeface="Calibri"/>
              </a:rPr>
              <a:t>not</a:t>
            </a:r>
            <a:r>
              <a:rPr lang="en-US" sz="2800" dirty="0">
                <a:solidFill>
                  <a:prstClr val="black"/>
                </a:solidFill>
                <a:latin typeface="Calibri"/>
                <a:ea typeface="Calibri"/>
                <a:cs typeface="Calibri"/>
                <a:sym typeface="Calibri"/>
              </a:rPr>
              <a:t> part of your official VCU record.</a:t>
            </a:r>
          </a:p>
          <a:p>
            <a:pPr marL="342900" indent="-342900" defTabSz="457200">
              <a:buClr>
                <a:prstClr val="black"/>
              </a:buClr>
              <a:buSzPts val="2800"/>
              <a:buFont typeface="Arial"/>
              <a:buChar char="•"/>
            </a:pPr>
            <a:endParaRPr sz="2400" dirty="0">
              <a:solidFill>
                <a:prstClr val="black"/>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7"/>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rmAutofit fontScale="90000"/>
          </a:bodyPr>
          <a:lstStyle/>
          <a:p>
            <a:pPr>
              <a:spcBef>
                <a:spcPts val="0"/>
              </a:spcBef>
              <a:buClr>
                <a:srgbClr val="0070C0"/>
              </a:buClr>
              <a:buSzPts val="4400"/>
            </a:pPr>
            <a:r>
              <a:rPr lang="en-US" b="1" dirty="0"/>
              <a:t>Academic Support Services</a:t>
            </a:r>
            <a:br>
              <a:rPr lang="en-US" b="1" dirty="0"/>
            </a:br>
            <a:r>
              <a:rPr lang="en-US" sz="3200" b="1" dirty="0"/>
              <a:t>(available for every student) </a:t>
            </a:r>
            <a:endParaRPr dirty="0"/>
          </a:p>
        </p:txBody>
      </p:sp>
      <p:sp>
        <p:nvSpPr>
          <p:cNvPr id="141" name="Google Shape;141;p7"/>
          <p:cNvSpPr txBox="1">
            <a:spLocks noGrp="1"/>
          </p:cNvSpPr>
          <p:nvPr>
            <p:ph type="body" idx="1"/>
          </p:nvPr>
        </p:nvSpPr>
        <p:spPr>
          <a:xfrm>
            <a:off x="1981200" y="1600201"/>
            <a:ext cx="8229600" cy="4525963"/>
          </a:xfrm>
          <a:prstGeom prst="rect">
            <a:avLst/>
          </a:prstGeom>
          <a:noFill/>
          <a:ln>
            <a:noFill/>
          </a:ln>
        </p:spPr>
        <p:txBody>
          <a:bodyPr spcFirstLastPara="1" vert="horz" wrap="square" lIns="91425" tIns="45700" rIns="91425" bIns="45700" rtlCol="0" anchor="t" anchorCtr="0">
            <a:normAutofit/>
          </a:bodyPr>
          <a:lstStyle/>
          <a:p>
            <a:pPr>
              <a:spcBef>
                <a:spcPts val="0"/>
              </a:spcBef>
              <a:buClr>
                <a:schemeClr val="dk1"/>
              </a:buClr>
              <a:buSzPts val="3200"/>
            </a:pPr>
            <a:r>
              <a:rPr lang="en-US" dirty="0"/>
              <a:t>Study Skills</a:t>
            </a:r>
            <a:endParaRPr dirty="0"/>
          </a:p>
          <a:p>
            <a:pPr>
              <a:spcBef>
                <a:spcPts val="640"/>
              </a:spcBef>
              <a:buClr>
                <a:schemeClr val="dk1"/>
              </a:buClr>
              <a:buSzPts val="3200"/>
            </a:pPr>
            <a:r>
              <a:rPr lang="en-US" dirty="0"/>
              <a:t>Exam/Test-taking Skills</a:t>
            </a:r>
            <a:endParaRPr dirty="0"/>
          </a:p>
          <a:p>
            <a:pPr>
              <a:spcBef>
                <a:spcPts val="640"/>
              </a:spcBef>
              <a:buClr>
                <a:schemeClr val="dk1"/>
              </a:buClr>
              <a:buSzPts val="3200"/>
            </a:pPr>
            <a:r>
              <a:rPr lang="en-US" dirty="0"/>
              <a:t>Note-taking Skills</a:t>
            </a:r>
            <a:endParaRPr dirty="0"/>
          </a:p>
          <a:p>
            <a:pPr>
              <a:spcBef>
                <a:spcPts val="640"/>
              </a:spcBef>
              <a:buClr>
                <a:schemeClr val="dk1"/>
              </a:buClr>
              <a:buSzPts val="3200"/>
            </a:pPr>
            <a:r>
              <a:rPr lang="en-US" dirty="0"/>
              <a:t>Time Management Strategies</a:t>
            </a:r>
          </a:p>
          <a:p>
            <a:pPr>
              <a:spcBef>
                <a:spcPts val="640"/>
              </a:spcBef>
              <a:buClr>
                <a:schemeClr val="dk1"/>
              </a:buClr>
              <a:buSzPts val="3200"/>
            </a:pPr>
            <a:r>
              <a:rPr lang="en-US" dirty="0"/>
              <a:t>MBTI</a:t>
            </a:r>
          </a:p>
          <a:p>
            <a:pPr>
              <a:spcBef>
                <a:spcPts val="640"/>
              </a:spcBef>
              <a:buClr>
                <a:schemeClr val="dk1"/>
              </a:buClr>
              <a:buSzPts val="3200"/>
            </a:pPr>
            <a:r>
              <a:rPr lang="en-US" dirty="0"/>
              <a:t>Learning Connection Inventory</a:t>
            </a:r>
            <a:endParaRPr dirty="0"/>
          </a:p>
          <a:p>
            <a:pPr indent="-139700">
              <a:spcBef>
                <a:spcPts val="640"/>
              </a:spcBef>
              <a:buClr>
                <a:schemeClr val="dk1"/>
              </a:buClr>
              <a:buSzPts val="3200"/>
              <a:buNone/>
            </a:pP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latin typeface="David" panose="020E0502060401010101" pitchFamily="34" charset="-79"/>
                <a:cs typeface="David" panose="020E0502060401010101" pitchFamily="34" charset="-79"/>
              </a:rPr>
              <a:t>Why does this feel like I’m drinking from a</a:t>
            </a:r>
            <a:br>
              <a:rPr lang="en-US" sz="3600" dirty="0">
                <a:latin typeface="David" panose="020E0502060401010101" pitchFamily="34" charset="-79"/>
                <a:cs typeface="David" panose="020E0502060401010101" pitchFamily="34" charset="-79"/>
              </a:rPr>
            </a:br>
            <a:r>
              <a:rPr lang="en-US" sz="3600" dirty="0">
                <a:latin typeface="David" panose="020E0502060401010101" pitchFamily="34" charset="-79"/>
                <a:cs typeface="David" panose="020E0502060401010101" pitchFamily="34" charset="-79"/>
              </a:rPr>
              <a:t> </a:t>
            </a:r>
            <a:r>
              <a:rPr lang="en-US" sz="3600" dirty="0">
                <a:solidFill>
                  <a:schemeClr val="accent2"/>
                </a:solidFill>
                <a:latin typeface="David" panose="020E0502060401010101" pitchFamily="34" charset="-79"/>
                <a:cs typeface="David" panose="020E0502060401010101" pitchFamily="34" charset="-79"/>
              </a:rPr>
              <a:t>FIRE-HOSE?</a:t>
            </a:r>
            <a:r>
              <a:rPr lang="en-US" sz="3600" dirty="0">
                <a:latin typeface="David" panose="020E0502060401010101" pitchFamily="34" charset="-79"/>
                <a:cs typeface="David" panose="020E0502060401010101" pitchFamily="34" charset="-79"/>
              </a:rPr>
              <a:t> </a:t>
            </a:r>
            <a:br>
              <a:rPr lang="en-US" dirty="0">
                <a:latin typeface="David" panose="020E0502060401010101" pitchFamily="34" charset="-79"/>
                <a:cs typeface="David" panose="020E0502060401010101" pitchFamily="34" charset="-79"/>
              </a:rPr>
            </a:br>
            <a:r>
              <a:rPr lang="en-US" sz="1100" dirty="0">
                <a:latin typeface="David" panose="020E0502060401010101" pitchFamily="34" charset="-79"/>
                <a:cs typeface="David" panose="020E0502060401010101" pitchFamily="34" charset="-79"/>
              </a:rPr>
              <a:t>--APRIL APEERSON, MS UCSD SOM</a:t>
            </a:r>
            <a:endParaRPr lang="en-US" dirty="0">
              <a:latin typeface="David" panose="020E0502060401010101" pitchFamily="34" charset="-79"/>
              <a:cs typeface="David" panose="020E0502060401010101" pitchFamily="34" charset="-79"/>
            </a:endParaRPr>
          </a:p>
        </p:txBody>
      </p:sp>
      <p:sp>
        <p:nvSpPr>
          <p:cNvPr id="3" name="Content Placeholder 2"/>
          <p:cNvSpPr>
            <a:spLocks noGrp="1"/>
          </p:cNvSpPr>
          <p:nvPr>
            <p:ph idx="1"/>
          </p:nvPr>
        </p:nvSpPr>
        <p:spPr/>
        <p:txBody>
          <a:bodyPr>
            <a:normAutofit/>
          </a:bodyPr>
          <a:lstStyle/>
          <a:p>
            <a:r>
              <a:rPr lang="en-US" dirty="0"/>
              <a:t>Why should I change my study Strategies?</a:t>
            </a:r>
          </a:p>
          <a:p>
            <a:r>
              <a:rPr lang="en-US" dirty="0"/>
              <a:t>Active Learning:</a:t>
            </a:r>
          </a:p>
          <a:p>
            <a:pPr lvl="1"/>
            <a:r>
              <a:rPr lang="en-US" dirty="0"/>
              <a:t>Big Picture</a:t>
            </a:r>
          </a:p>
          <a:p>
            <a:pPr lvl="1"/>
            <a:r>
              <a:rPr lang="en-US" dirty="0"/>
              <a:t>Rough Draft</a:t>
            </a:r>
          </a:p>
          <a:p>
            <a:pPr lvl="1"/>
            <a:r>
              <a:rPr lang="en-US" dirty="0"/>
              <a:t>Organized Summaries</a:t>
            </a:r>
          </a:p>
          <a:p>
            <a:pPr lvl="1"/>
            <a:r>
              <a:rPr lang="en-US" dirty="0"/>
              <a:t>Memorization</a:t>
            </a:r>
          </a:p>
          <a:p>
            <a:pPr lvl="1"/>
            <a:r>
              <a:rPr lang="en-US" dirty="0"/>
              <a:t>Exam Questions </a:t>
            </a:r>
          </a:p>
          <a:p>
            <a:r>
              <a:rPr lang="en-US" dirty="0"/>
              <a:t>Where do I find time for all of this?</a:t>
            </a:r>
          </a:p>
          <a:p>
            <a:pPr lvl="1"/>
            <a:endParaRPr lang="en-US" dirty="0"/>
          </a:p>
          <a:p>
            <a:endParaRPr lang="en-US" dirty="0"/>
          </a:p>
          <a:p>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2318158"/>
            <a:ext cx="2552700" cy="2421087"/>
          </a:xfrm>
          <a:prstGeom prst="rect">
            <a:avLst/>
          </a:prstGeom>
          <a:ln/>
        </p:spPr>
        <p:style>
          <a:lnRef idx="2">
            <a:schemeClr val="dk1"/>
          </a:lnRef>
          <a:fillRef idx="1001">
            <a:schemeClr val="lt1"/>
          </a:fillRef>
          <a:effectRef idx="0">
            <a:schemeClr val="dk1"/>
          </a:effectRef>
          <a:fontRef idx="minor">
            <a:schemeClr val="dk1"/>
          </a:fontRef>
        </p:style>
      </p:pic>
    </p:spTree>
    <p:extLst>
      <p:ext uri="{BB962C8B-B14F-4D97-AF65-F5344CB8AC3E}">
        <p14:creationId xmlns:p14="http://schemas.microsoft.com/office/powerpoint/2010/main" val="37858345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My current Study Strategy?</a:t>
            </a:r>
          </a:p>
        </p:txBody>
      </p:sp>
      <p:sp>
        <p:nvSpPr>
          <p:cNvPr id="3" name="Content Placeholder 2"/>
          <p:cNvSpPr>
            <a:spLocks noGrp="1"/>
          </p:cNvSpPr>
          <p:nvPr>
            <p:ph idx="1"/>
          </p:nvPr>
        </p:nvSpPr>
        <p:spPr/>
        <p:txBody>
          <a:bodyPr>
            <a:normAutofit/>
          </a:bodyPr>
          <a:lstStyle/>
          <a:p>
            <a:r>
              <a:rPr lang="en-US" dirty="0"/>
              <a:t>Does it work?</a:t>
            </a:r>
            <a:endParaRPr lang="en-US" sz="2400" dirty="0"/>
          </a:p>
          <a:p>
            <a:pPr lvl="1"/>
            <a:r>
              <a:rPr lang="en-US" sz="2000" dirty="0"/>
              <a:t>Are you receiving the grades you want? </a:t>
            </a:r>
          </a:p>
          <a:p>
            <a:pPr lvl="1"/>
            <a:r>
              <a:rPr lang="en-US" sz="2000" dirty="0"/>
              <a:t>Are you happy with your work-flow?</a:t>
            </a:r>
          </a:p>
          <a:p>
            <a:r>
              <a:rPr lang="en-US" dirty="0"/>
              <a:t>Are you prepared to shift VOLUME-FLOW? </a:t>
            </a:r>
          </a:p>
          <a:p>
            <a:pPr lvl="1"/>
            <a:r>
              <a:rPr lang="en-US" sz="2000" dirty="0"/>
              <a:t>The amount of information you receive per hour/per day may look different from previous programs/courses</a:t>
            </a:r>
          </a:p>
          <a:p>
            <a:r>
              <a:rPr lang="en-US" dirty="0"/>
              <a:t>How can you be more Efficient?</a:t>
            </a:r>
          </a:p>
          <a:p>
            <a:pPr lvl="1"/>
            <a:r>
              <a:rPr lang="en-US" sz="2000" dirty="0"/>
              <a:t>The best use of your time requires </a:t>
            </a:r>
            <a:r>
              <a:rPr lang="en-US" sz="2000" b="1" dirty="0"/>
              <a:t>Active, </a:t>
            </a:r>
            <a:r>
              <a:rPr lang="en-US" sz="2000" dirty="0"/>
              <a:t>not passive learning</a:t>
            </a:r>
            <a:endParaRPr lang="en-US" sz="2000" b="1" dirty="0"/>
          </a:p>
          <a:p>
            <a:r>
              <a:rPr lang="en-US" dirty="0"/>
              <a:t>What habits do you need to change?</a:t>
            </a:r>
          </a:p>
        </p:txBody>
      </p:sp>
    </p:spTree>
    <p:extLst>
      <p:ext uri="{BB962C8B-B14F-4D97-AF65-F5344CB8AC3E}">
        <p14:creationId xmlns:p14="http://schemas.microsoft.com/office/powerpoint/2010/main" val="19413990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sz="6700" dirty="0"/>
              <a:t>Active Learning </a:t>
            </a:r>
            <a:br>
              <a:rPr lang="en-US" sz="6700" dirty="0"/>
            </a:br>
            <a:endParaRPr lang="en-US" sz="6700" dirty="0"/>
          </a:p>
        </p:txBody>
      </p:sp>
      <p:sp>
        <p:nvSpPr>
          <p:cNvPr id="3" name="Content Placeholder 2"/>
          <p:cNvSpPr>
            <a:spLocks noGrp="1"/>
          </p:cNvSpPr>
          <p:nvPr>
            <p:ph idx="1"/>
          </p:nvPr>
        </p:nvSpPr>
        <p:spPr/>
        <p:txBody>
          <a:bodyPr/>
          <a:lstStyle/>
          <a:p>
            <a:endParaRPr lang="en-US" dirty="0"/>
          </a:p>
          <a:p>
            <a:r>
              <a:rPr lang="en-US" dirty="0">
                <a:solidFill>
                  <a:schemeClr val="accent2"/>
                </a:solidFill>
              </a:rPr>
              <a:t>Identifying-</a:t>
            </a:r>
            <a:r>
              <a:rPr lang="en-US" dirty="0"/>
              <a:t> the important information </a:t>
            </a:r>
          </a:p>
          <a:p>
            <a:r>
              <a:rPr lang="en-US" dirty="0">
                <a:solidFill>
                  <a:schemeClr val="accent2"/>
                </a:solidFill>
              </a:rPr>
              <a:t>Organizing-</a:t>
            </a:r>
            <a:r>
              <a:rPr lang="en-US" dirty="0"/>
              <a:t> start with the Big Picture</a:t>
            </a:r>
          </a:p>
          <a:p>
            <a:r>
              <a:rPr lang="en-US" dirty="0">
                <a:solidFill>
                  <a:schemeClr val="accent2"/>
                </a:solidFill>
              </a:rPr>
              <a:t>Memorizing-</a:t>
            </a:r>
            <a:r>
              <a:rPr lang="en-US" dirty="0"/>
              <a:t> requires frequent review</a:t>
            </a:r>
          </a:p>
          <a:p>
            <a:r>
              <a:rPr lang="en-US" dirty="0">
                <a:solidFill>
                  <a:schemeClr val="accent2"/>
                </a:solidFill>
              </a:rPr>
              <a:t>Applying</a:t>
            </a:r>
            <a:r>
              <a:rPr lang="en-US" dirty="0"/>
              <a:t>- the information to more complex situations</a:t>
            </a:r>
          </a:p>
        </p:txBody>
      </p:sp>
    </p:spTree>
    <p:extLst>
      <p:ext uri="{BB962C8B-B14F-4D97-AF65-F5344CB8AC3E}">
        <p14:creationId xmlns:p14="http://schemas.microsoft.com/office/powerpoint/2010/main" val="6146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632"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3"/>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DIDACTIC COURSES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Content Placeholder 2"/>
          <p:cNvSpPr txBox="1">
            <a:spLocks/>
          </p:cNvSpPr>
          <p:nvPr/>
        </p:nvSpPr>
        <p:spPr>
          <a:xfrm>
            <a:off x="3147879" y="510493"/>
            <a:ext cx="8852532" cy="62473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Fall 2023 Key Dates for Lecture Classes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8/22: first day of classes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8/28: add/drop ends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9/4: university closed</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10/27: last day to withdraw</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11/7: university closed</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11/20-11/24: no classes, fall break</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12/8: last day of classes</a:t>
            </a:r>
          </a:p>
          <a:p>
            <a:pPr marL="685800" marR="0" lvl="1"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12/11-12/15: final exams</a:t>
            </a:r>
          </a:p>
          <a:p>
            <a:pPr marL="45720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SOM Graduate Student Resources -&gt; Academic and Other Calendars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VCU Academic Calendar </a:t>
            </a:r>
            <a:r>
              <a:rPr kumimoji="0" lang="en-US" sz="2400" b="0" i="0" u="sng" strike="noStrike" kern="1200" cap="none" spc="0" normalizeH="0" baseline="0" noProof="0" dirty="0">
                <a:ln>
                  <a:noFill/>
                </a:ln>
                <a:solidFill>
                  <a:srgbClr val="4472C4"/>
                </a:solidFill>
                <a:effectLst/>
                <a:uLnTx/>
                <a:uFillTx/>
                <a:latin typeface="Calibri" panose="020F0502020204030204"/>
                <a:ea typeface="+mn-ea"/>
                <a:cs typeface="+mn-cs"/>
              </a:rPr>
              <a:t>https://academiccalendars.vcu.edu/</a:t>
            </a:r>
          </a:p>
        </p:txBody>
      </p:sp>
      <p:sp>
        <p:nvSpPr>
          <p:cNvPr id="2" name="Rounded Rectangle 1"/>
          <p:cNvSpPr/>
          <p:nvPr/>
        </p:nvSpPr>
        <p:spPr>
          <a:xfrm>
            <a:off x="3561907" y="1392865"/>
            <a:ext cx="3083442" cy="43593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3561907" y="2300178"/>
            <a:ext cx="3813549" cy="43593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46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gn="l"/>
            <a:r>
              <a:rPr lang="en-US" dirty="0"/>
              <a:t>   Let Me Learn Theory</a:t>
            </a:r>
          </a:p>
        </p:txBody>
      </p:sp>
      <p:pic>
        <p:nvPicPr>
          <p:cNvPr id="4" name="Content Placeholder 3" descr="lml image.pdf"/>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3199" t="8295" r="13210" b="54777"/>
          <a:stretch/>
        </p:blipFill>
        <p:spPr>
          <a:xfrm>
            <a:off x="3039840" y="1752600"/>
            <a:ext cx="6112321" cy="3988058"/>
          </a:xfrm>
          <a:prstGeom prst="rect">
            <a:avLst/>
          </a:prstGeom>
          <a:ln w="228600" cap="sq" cmpd="thickThin">
            <a:solidFill>
              <a:schemeClr val="tx2"/>
            </a:solidFill>
            <a:prstDash val="solid"/>
            <a:miter lim="800000"/>
          </a:ln>
          <a:effectLst>
            <a:innerShdw blurRad="76200">
              <a:srgbClr val="000000"/>
            </a:innerShdw>
          </a:effectLst>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7599586" y="546101"/>
            <a:ext cx="1552575" cy="600075"/>
          </a:xfrm>
          <a:prstGeom prst="rect">
            <a:avLst/>
          </a:prstGeom>
          <a:noFill/>
          <a:ln>
            <a:noFill/>
          </a:ln>
        </p:spPr>
      </p:pic>
    </p:spTree>
    <p:extLst>
      <p:ext uri="{BB962C8B-B14F-4D97-AF65-F5344CB8AC3E}">
        <p14:creationId xmlns:p14="http://schemas.microsoft.com/office/powerpoint/2010/main" val="1493603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06"/>
            <a:ext cx="9144000" cy="1249362"/>
          </a:xfrm>
        </p:spPr>
        <p:txBody>
          <a:bodyPr>
            <a:normAutofit/>
          </a:bodyPr>
          <a:lstStyle/>
          <a:p>
            <a:r>
              <a:rPr lang="en-US" b="1" dirty="0">
                <a:solidFill>
                  <a:srgbClr val="0070C0"/>
                </a:solidFill>
              </a:rPr>
              <a:t>The Learning Connections Inventory</a:t>
            </a:r>
            <a:r>
              <a:rPr lang="en-US" b="1" baseline="30000" dirty="0">
                <a:solidFill>
                  <a:srgbClr val="0070C0"/>
                </a:solidFill>
              </a:rPr>
              <a:t>©</a:t>
            </a:r>
            <a:endParaRPr lang="en-US" b="1" dirty="0">
              <a:solidFill>
                <a:srgbClr val="0070C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524000"/>
            <a:ext cx="5278170" cy="3549732"/>
          </a:xfrm>
          <a:prstGeom prst="rect">
            <a:avLst/>
          </a:prstGeom>
        </p:spPr>
      </p:pic>
      <p:sp>
        <p:nvSpPr>
          <p:cNvPr id="6" name="Right Brace 5"/>
          <p:cNvSpPr/>
          <p:nvPr/>
        </p:nvSpPr>
        <p:spPr>
          <a:xfrm>
            <a:off x="7315200" y="2057400"/>
            <a:ext cx="152400" cy="685800"/>
          </a:xfrm>
          <a:prstGeom prst="rightBrace">
            <a:avLst/>
          </a:prstGeom>
          <a:noFill/>
        </p:spPr>
        <p:style>
          <a:lnRef idx="2">
            <a:schemeClr val="accent2"/>
          </a:lnRef>
          <a:fillRef idx="0">
            <a:schemeClr val="accent2"/>
          </a:fillRef>
          <a:effectRef idx="1">
            <a:schemeClr val="accent2"/>
          </a:effectRef>
          <a:fontRef idx="minor">
            <a:schemeClr val="tx1"/>
          </a:fontRef>
        </p:style>
        <p:txBody>
          <a:bodyPr rtlCol="0" anchor="ctr"/>
          <a:lstStyle/>
          <a:p>
            <a:pPr algn="ctr" defTabSz="457200"/>
            <a:endParaRPr lang="en-US">
              <a:solidFill>
                <a:prstClr val="black"/>
              </a:solidFill>
              <a:latin typeface="Calibri"/>
            </a:endParaRPr>
          </a:p>
        </p:txBody>
      </p:sp>
      <p:sp>
        <p:nvSpPr>
          <p:cNvPr id="7" name="Right Brace 6"/>
          <p:cNvSpPr/>
          <p:nvPr/>
        </p:nvSpPr>
        <p:spPr>
          <a:xfrm>
            <a:off x="7315200" y="2743200"/>
            <a:ext cx="152400" cy="609600"/>
          </a:xfrm>
          <a:prstGeom prst="rightBrace">
            <a:avLst/>
          </a:prstGeom>
        </p:spPr>
        <p:style>
          <a:lnRef idx="2">
            <a:schemeClr val="accent6"/>
          </a:lnRef>
          <a:fillRef idx="0">
            <a:schemeClr val="accent6"/>
          </a:fillRef>
          <a:effectRef idx="1">
            <a:schemeClr val="accent6"/>
          </a:effectRef>
          <a:fontRef idx="minor">
            <a:schemeClr val="tx1"/>
          </a:fontRef>
        </p:style>
        <p:txBody>
          <a:bodyPr rtlCol="0" anchor="ctr"/>
          <a:lstStyle/>
          <a:p>
            <a:pPr algn="ctr" defTabSz="457200"/>
            <a:endParaRPr lang="en-US">
              <a:solidFill>
                <a:prstClr val="black"/>
              </a:solidFill>
              <a:latin typeface="Calibri"/>
            </a:endParaRPr>
          </a:p>
        </p:txBody>
      </p:sp>
      <p:sp>
        <p:nvSpPr>
          <p:cNvPr id="8" name="Right Brace 7"/>
          <p:cNvSpPr/>
          <p:nvPr/>
        </p:nvSpPr>
        <p:spPr>
          <a:xfrm>
            <a:off x="7315200" y="3352800"/>
            <a:ext cx="152400" cy="1219200"/>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defTabSz="457200"/>
            <a:endParaRPr lang="en-US">
              <a:solidFill>
                <a:prstClr val="black"/>
              </a:solidFill>
              <a:latin typeface="Calibri"/>
            </a:endParaRPr>
          </a:p>
        </p:txBody>
      </p:sp>
      <p:sp>
        <p:nvSpPr>
          <p:cNvPr id="9" name="TextBox 8"/>
          <p:cNvSpPr txBox="1"/>
          <p:nvPr/>
        </p:nvSpPr>
        <p:spPr>
          <a:xfrm>
            <a:off x="7620000" y="2215634"/>
            <a:ext cx="2590800" cy="400110"/>
          </a:xfrm>
          <a:prstGeom prst="rect">
            <a:avLst/>
          </a:prstGeom>
          <a:noFill/>
        </p:spPr>
        <p:txBody>
          <a:bodyPr wrap="square" rtlCol="0">
            <a:spAutoFit/>
          </a:bodyPr>
          <a:lstStyle/>
          <a:p>
            <a:pPr defTabSz="457200"/>
            <a:r>
              <a:rPr lang="en-US" sz="2000" b="1" dirty="0">
                <a:solidFill>
                  <a:prstClr val="black"/>
                </a:solidFill>
                <a:latin typeface="Calibri"/>
              </a:rPr>
              <a:t>25-35 = “Use First”</a:t>
            </a:r>
          </a:p>
        </p:txBody>
      </p:sp>
      <p:sp>
        <p:nvSpPr>
          <p:cNvPr id="11" name="TextBox 10"/>
          <p:cNvSpPr txBox="1"/>
          <p:nvPr/>
        </p:nvSpPr>
        <p:spPr>
          <a:xfrm>
            <a:off x="7620000" y="2863334"/>
            <a:ext cx="3048000" cy="400110"/>
          </a:xfrm>
          <a:prstGeom prst="rect">
            <a:avLst/>
          </a:prstGeom>
          <a:noFill/>
        </p:spPr>
        <p:txBody>
          <a:bodyPr wrap="square" rtlCol="0">
            <a:spAutoFit/>
          </a:bodyPr>
          <a:lstStyle/>
          <a:p>
            <a:pPr defTabSz="457200"/>
            <a:r>
              <a:rPr lang="en-US" sz="2000" b="1" dirty="0">
                <a:solidFill>
                  <a:prstClr val="black"/>
                </a:solidFill>
                <a:latin typeface="Calibri"/>
              </a:rPr>
              <a:t>18-24 = “Use As-Needed”</a:t>
            </a:r>
          </a:p>
        </p:txBody>
      </p:sp>
      <p:sp>
        <p:nvSpPr>
          <p:cNvPr id="12" name="TextBox 11"/>
          <p:cNvSpPr txBox="1"/>
          <p:nvPr/>
        </p:nvSpPr>
        <p:spPr>
          <a:xfrm>
            <a:off x="7620000" y="3779115"/>
            <a:ext cx="2514600" cy="400110"/>
          </a:xfrm>
          <a:prstGeom prst="rect">
            <a:avLst/>
          </a:prstGeom>
          <a:noFill/>
        </p:spPr>
        <p:txBody>
          <a:bodyPr wrap="square" rtlCol="0">
            <a:spAutoFit/>
          </a:bodyPr>
          <a:lstStyle/>
          <a:p>
            <a:pPr defTabSz="457200"/>
            <a:r>
              <a:rPr lang="en-US" sz="2000" b="1" dirty="0">
                <a:solidFill>
                  <a:prstClr val="black"/>
                </a:solidFill>
                <a:latin typeface="Calibri"/>
              </a:rPr>
              <a:t>7-17 = “Avoid”</a:t>
            </a:r>
          </a:p>
        </p:txBody>
      </p:sp>
    </p:spTree>
    <p:extLst>
      <p:ext uri="{BB962C8B-B14F-4D97-AF65-F5344CB8AC3E}">
        <p14:creationId xmlns:p14="http://schemas.microsoft.com/office/powerpoint/2010/main" val="332619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B12C23-AE4A-AE40-BDBC-17CC1F2F8E3C}"/>
              </a:ext>
            </a:extLst>
          </p:cNvPr>
          <p:cNvSpPr>
            <a:spLocks noGrp="1"/>
          </p:cNvSpPr>
          <p:nvPr>
            <p:ph idx="1"/>
          </p:nvPr>
        </p:nvSpPr>
        <p:spPr>
          <a:xfrm>
            <a:off x="1985481" y="2971801"/>
            <a:ext cx="4419600" cy="2971801"/>
          </a:xfrm>
        </p:spPr>
        <p:txBody>
          <a:bodyPr>
            <a:normAutofit fontScale="92500" lnSpcReduction="20000"/>
          </a:bodyPr>
          <a:lstStyle/>
          <a:p>
            <a:pPr marL="0" indent="0">
              <a:buNone/>
            </a:pPr>
            <a:endParaRPr lang="en-US" sz="800" dirty="0"/>
          </a:p>
          <a:p>
            <a:pPr lvl="0"/>
            <a:r>
              <a:rPr lang="en-US" dirty="0"/>
              <a:t>Structure your thinking about</a:t>
            </a:r>
            <a:endParaRPr lang="en-US" sz="1100" dirty="0"/>
          </a:p>
          <a:p>
            <a:pPr lvl="1"/>
            <a:r>
              <a:rPr lang="en-US" b="1" i="1" u="heavy" dirty="0"/>
              <a:t>how </a:t>
            </a:r>
            <a:r>
              <a:rPr lang="en-US" dirty="0"/>
              <a:t>to tackle the task,</a:t>
            </a:r>
            <a:endParaRPr lang="en-US" sz="1100" dirty="0"/>
          </a:p>
          <a:p>
            <a:pPr lvl="1"/>
            <a:r>
              <a:rPr lang="en-US" b="1" i="1" u="heavy" dirty="0"/>
              <a:t>when </a:t>
            </a:r>
            <a:r>
              <a:rPr lang="en-US" dirty="0"/>
              <a:t>to use a specific strategy and</a:t>
            </a:r>
            <a:endParaRPr lang="en-US" sz="1100" dirty="0"/>
          </a:p>
          <a:p>
            <a:pPr lvl="1"/>
            <a:r>
              <a:rPr lang="en-US" b="1" i="1" u="heavy" dirty="0"/>
              <a:t>why </a:t>
            </a:r>
            <a:r>
              <a:rPr lang="en-US" dirty="0"/>
              <a:t>using that particular strategy is effective.</a:t>
            </a:r>
            <a:endParaRPr lang="en-US" sz="1100" dirty="0"/>
          </a:p>
          <a:p>
            <a:endParaRPr lang="en-US" dirty="0"/>
          </a:p>
        </p:txBody>
      </p:sp>
      <p:pic>
        <p:nvPicPr>
          <p:cNvPr id="4" name="Picture 3">
            <a:extLst>
              <a:ext uri="{FF2B5EF4-FFF2-40B4-BE49-F238E27FC236}">
                <a16:creationId xmlns:a16="http://schemas.microsoft.com/office/drawing/2014/main" id="{C981C800-B724-E647-B072-523291795445}"/>
              </a:ext>
            </a:extLst>
          </p:cNvPr>
          <p:cNvPicPr>
            <a:picLocks noChangeAspect="1"/>
          </p:cNvPicPr>
          <p:nvPr/>
        </p:nvPicPr>
        <p:blipFill>
          <a:blip r:embed="rId3"/>
          <a:stretch>
            <a:fillRect/>
          </a:stretch>
        </p:blipFill>
        <p:spPr>
          <a:xfrm>
            <a:off x="6350000" y="2971801"/>
            <a:ext cx="3251200" cy="2971801"/>
          </a:xfrm>
          <a:prstGeom prst="rect">
            <a:avLst/>
          </a:prstGeom>
        </p:spPr>
      </p:pic>
      <p:pic>
        <p:nvPicPr>
          <p:cNvPr id="5" name="Picture 2" descr="http://freshspectrum.com/wp-content/uploads/2015/05/Big-Idea.png">
            <a:extLst>
              <a:ext uri="{FF2B5EF4-FFF2-40B4-BE49-F238E27FC236}">
                <a16:creationId xmlns:a16="http://schemas.microsoft.com/office/drawing/2014/main" id="{B50D26AD-80EE-ED4A-9310-F1AE317EA9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9401" y="152400"/>
            <a:ext cx="6781799"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9726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23B9B-299E-6547-A4BF-F913662E8486}"/>
              </a:ext>
            </a:extLst>
          </p:cNvPr>
          <p:cNvSpPr>
            <a:spLocks noGrp="1"/>
          </p:cNvSpPr>
          <p:nvPr>
            <p:ph type="title"/>
          </p:nvPr>
        </p:nvSpPr>
        <p:spPr/>
        <p:txBody>
          <a:bodyPr/>
          <a:lstStyle/>
          <a:p>
            <a:r>
              <a:rPr lang="en-US" dirty="0"/>
              <a:t>Action Plan</a:t>
            </a:r>
          </a:p>
        </p:txBody>
      </p:sp>
      <p:pic>
        <p:nvPicPr>
          <p:cNvPr id="4" name="Picture 2" descr="http://wac.450f.edgecastcdn.net/80450F/screencrush.com/files/2013/09/minions-2015-despicaple-me-spinoff.jpg">
            <a:extLst>
              <a:ext uri="{FF2B5EF4-FFF2-40B4-BE49-F238E27FC236}">
                <a16:creationId xmlns:a16="http://schemas.microsoft.com/office/drawing/2014/main" id="{A633A296-4F09-A049-B89B-AA007018EB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2116" b="12116"/>
          <a:stretch>
            <a:fillRect/>
          </a:stretch>
        </p:blipFill>
        <p:spPr bwMode="auto">
          <a:xfrm>
            <a:off x="2095500" y="1842450"/>
            <a:ext cx="8001000" cy="4041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675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14600" y="1143000"/>
            <a:ext cx="7543800" cy="3044936"/>
          </a:xfrm>
          <a:prstGeom prst="rect">
            <a:avLst/>
          </a:prstGeom>
          <a:noFill/>
        </p:spPr>
        <p:txBody>
          <a:bodyPr wrap="square" rtlCol="0">
            <a:spAutoFit/>
          </a:bodyPr>
          <a:lstStyle/>
          <a:p>
            <a:pPr algn="ctr" defTabSz="457200"/>
            <a:r>
              <a:rPr lang="en-US" sz="2800" dirty="0">
                <a:solidFill>
                  <a:prstClr val="black"/>
                </a:solidFill>
                <a:latin typeface="Calibri"/>
              </a:rPr>
              <a:t>Division for Academic Success</a:t>
            </a:r>
          </a:p>
          <a:p>
            <a:pPr algn="ctr" defTabSz="457200"/>
            <a:r>
              <a:rPr lang="en-US" sz="2800" dirty="0">
                <a:solidFill>
                  <a:prstClr val="black"/>
                </a:solidFill>
                <a:latin typeface="Calibri"/>
              </a:rPr>
              <a:t>1000 E. Marshall St. (VMI Building)</a:t>
            </a:r>
          </a:p>
          <a:p>
            <a:pPr algn="ctr" defTabSz="457200"/>
            <a:r>
              <a:rPr lang="en-US" sz="2800" dirty="0">
                <a:solidFill>
                  <a:prstClr val="black"/>
                </a:solidFill>
                <a:latin typeface="Calibri"/>
              </a:rPr>
              <a:t>Suite 231</a:t>
            </a:r>
          </a:p>
          <a:p>
            <a:pPr algn="ctr" defTabSz="457200">
              <a:lnSpc>
                <a:spcPct val="120000"/>
              </a:lnSpc>
              <a:spcBef>
                <a:spcPts val="1000"/>
              </a:spcBef>
              <a:buSzPts val="3200"/>
            </a:pPr>
            <a:r>
              <a:rPr lang="it-IT" sz="2800" b="1" u="sng" dirty="0">
                <a:solidFill>
                  <a:prstClr val="black"/>
                </a:solidFill>
                <a:latin typeface="Arial"/>
                <a:cs typeface="Arial"/>
                <a:sym typeface="Arial"/>
              </a:rPr>
              <a:t>das.vcu.edu</a:t>
            </a:r>
            <a:endParaRPr lang="it-IT" sz="2800" b="1" u="sng" dirty="0">
              <a:solidFill>
                <a:prstClr val="black"/>
              </a:solidFill>
              <a:latin typeface="Calibri"/>
            </a:endParaRPr>
          </a:p>
          <a:p>
            <a:pPr algn="ctr" defTabSz="457200">
              <a:lnSpc>
                <a:spcPct val="120000"/>
              </a:lnSpc>
              <a:spcBef>
                <a:spcPts val="1000"/>
              </a:spcBef>
              <a:buSzPts val="3200"/>
            </a:pPr>
            <a:r>
              <a:rPr lang="it-IT" sz="2800" u="sng" dirty="0">
                <a:solidFill>
                  <a:srgbClr val="0000FF"/>
                </a:solidFill>
                <a:latin typeface="Arial"/>
                <a:ea typeface="Arial"/>
                <a:cs typeface="Arial"/>
                <a:sym typeface="Arial"/>
              </a:rPr>
              <a:t>acadsuccess@vcu.edu</a:t>
            </a:r>
            <a:endParaRPr lang="it-IT" sz="2800" dirty="0">
              <a:solidFill>
                <a:prstClr val="black"/>
              </a:solidFill>
              <a:latin typeface="Arial"/>
              <a:ea typeface="Arial"/>
              <a:cs typeface="Arial"/>
              <a:sym typeface="Arial"/>
            </a:endParaRPr>
          </a:p>
          <a:p>
            <a:pPr algn="ctr" defTabSz="457200"/>
            <a:endParaRPr lang="en-US" sz="2400" dirty="0">
              <a:solidFill>
                <a:prstClr val="black"/>
              </a:solidFill>
              <a:latin typeface="Calibri"/>
            </a:endParaRPr>
          </a:p>
        </p:txBody>
      </p:sp>
    </p:spTree>
    <p:extLst>
      <p:ext uri="{BB962C8B-B14F-4D97-AF65-F5344CB8AC3E}">
        <p14:creationId xmlns:p14="http://schemas.microsoft.com/office/powerpoint/2010/main" val="3545805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29966" y="-204280"/>
            <a:ext cx="9348870" cy="70676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Brandi Daniels, </a:t>
            </a:r>
            <a:r>
              <a:rPr kumimoji="0" lang="en-US" sz="2200" i="0" u="none" strike="noStrike" kern="1200" cap="none" spc="0" normalizeH="0" baseline="0" noProof="0" dirty="0" err="1">
                <a:ln>
                  <a:noFill/>
                </a:ln>
                <a:solidFill>
                  <a:schemeClr val="bg1"/>
                </a:solidFill>
                <a:effectLst/>
                <a:uLnTx/>
                <a:uFillTx/>
                <a:latin typeface="Calibri" panose="020F0502020204030204"/>
                <a:ea typeface="+mn-ea"/>
                <a:cs typeface="+mn-cs"/>
              </a:rPr>
              <a:t>M.Ed</a:t>
            </a:r>
            <a:endPar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5070088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7750-F9D6-47BF-87F5-D7583D872A51}"/>
              </a:ext>
            </a:extLst>
          </p:cNvPr>
          <p:cNvSpPr>
            <a:spLocks noGrp="1"/>
          </p:cNvSpPr>
          <p:nvPr>
            <p:ph type="ctrTitle"/>
          </p:nvPr>
        </p:nvSpPr>
        <p:spPr>
          <a:xfrm>
            <a:off x="800100" y="614596"/>
            <a:ext cx="10363200" cy="1470025"/>
          </a:xfrm>
        </p:spPr>
        <p:txBody>
          <a:bodyPr/>
          <a:lstStyle/>
          <a:p>
            <a:pPr algn="ctr"/>
            <a:r>
              <a:rPr lang="en-US" sz="5400" dirty="0"/>
              <a:t>Student Conduct &amp; Academic Integrity </a:t>
            </a:r>
          </a:p>
        </p:txBody>
      </p:sp>
      <p:sp>
        <p:nvSpPr>
          <p:cNvPr id="3" name="Subtitle 2">
            <a:extLst>
              <a:ext uri="{FF2B5EF4-FFF2-40B4-BE49-F238E27FC236}">
                <a16:creationId xmlns:a16="http://schemas.microsoft.com/office/drawing/2014/main" id="{92BD7792-DE05-4F4A-BEE7-9F5DF589D976}"/>
              </a:ext>
            </a:extLst>
          </p:cNvPr>
          <p:cNvSpPr>
            <a:spLocks noGrp="1"/>
          </p:cNvSpPr>
          <p:nvPr>
            <p:ph type="subTitle" idx="1"/>
          </p:nvPr>
        </p:nvSpPr>
        <p:spPr>
          <a:xfrm>
            <a:off x="800100" y="3409947"/>
            <a:ext cx="10907486" cy="1752600"/>
          </a:xfrm>
        </p:spPr>
        <p:txBody>
          <a:bodyPr/>
          <a:lstStyle/>
          <a:p>
            <a:r>
              <a:rPr lang="en-US" sz="2400" dirty="0"/>
              <a:t>Rocky Carmine, Assistant Director for Strategic Partnerships &amp; Outreach</a:t>
            </a:r>
          </a:p>
          <a:p>
            <a:r>
              <a:rPr lang="en-US" sz="2400" dirty="0"/>
              <a:t>Student Conduct &amp; Academic Integrity</a:t>
            </a:r>
          </a:p>
          <a:p>
            <a:r>
              <a:rPr lang="en-US" sz="2400" dirty="0"/>
              <a:t>2023-2024 Academic Year</a:t>
            </a:r>
          </a:p>
        </p:txBody>
      </p:sp>
    </p:spTree>
    <p:extLst>
      <p:ext uri="{BB962C8B-B14F-4D97-AF65-F5344CB8AC3E}">
        <p14:creationId xmlns:p14="http://schemas.microsoft.com/office/powerpoint/2010/main" val="1262909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4339-9EDC-40C0-8189-8D6400AD0B0D}"/>
              </a:ext>
            </a:extLst>
          </p:cNvPr>
          <p:cNvSpPr>
            <a:spLocks noGrp="1"/>
          </p:cNvSpPr>
          <p:nvPr>
            <p:ph type="ctrTitle"/>
          </p:nvPr>
        </p:nvSpPr>
        <p:spPr/>
        <p:txBody>
          <a:bodyPr/>
          <a:lstStyle/>
          <a:p>
            <a:r>
              <a:rPr lang="en-US" dirty="0"/>
              <a:t>VCU Honor System</a:t>
            </a:r>
          </a:p>
        </p:txBody>
      </p:sp>
      <p:sp>
        <p:nvSpPr>
          <p:cNvPr id="3" name="Subtitle 2">
            <a:extLst>
              <a:ext uri="{FF2B5EF4-FFF2-40B4-BE49-F238E27FC236}">
                <a16:creationId xmlns:a16="http://schemas.microsoft.com/office/drawing/2014/main" id="{EE3F851F-FA20-4DBB-A5F4-2E36ACAAA5FB}"/>
              </a:ext>
            </a:extLst>
          </p:cNvPr>
          <p:cNvSpPr>
            <a:spLocks noGrp="1"/>
          </p:cNvSpPr>
          <p:nvPr>
            <p:ph type="subTitle" idx="1"/>
          </p:nvPr>
        </p:nvSpPr>
        <p:spPr/>
        <p:txBody>
          <a:bodyPr/>
          <a:lstStyle/>
          <a:p>
            <a:r>
              <a:rPr lang="en-US" dirty="0"/>
              <a:t>Academic honesty, truth, and integrity are very important to advancing knowledge and promoting student success.  </a:t>
            </a:r>
          </a:p>
          <a:p>
            <a:endParaRPr lang="en-US" dirty="0"/>
          </a:p>
          <a:p>
            <a:r>
              <a:rPr lang="en-US" dirty="0"/>
              <a:t>All students must conduct themselves according to the highest standards of academic integrity</a:t>
            </a:r>
          </a:p>
        </p:txBody>
      </p:sp>
    </p:spTree>
    <p:extLst>
      <p:ext uri="{BB962C8B-B14F-4D97-AF65-F5344CB8AC3E}">
        <p14:creationId xmlns:p14="http://schemas.microsoft.com/office/powerpoint/2010/main" val="11834917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E4913-04B1-48C5-961B-E990A314C225}"/>
              </a:ext>
            </a:extLst>
          </p:cNvPr>
          <p:cNvSpPr>
            <a:spLocks noGrp="1"/>
          </p:cNvSpPr>
          <p:nvPr>
            <p:ph type="ctrTitle"/>
          </p:nvPr>
        </p:nvSpPr>
        <p:spPr/>
        <p:txBody>
          <a:bodyPr/>
          <a:lstStyle/>
          <a:p>
            <a:r>
              <a:rPr lang="en-US" dirty="0"/>
              <a:t>VCU Honor System &amp; Standards of Academic Conduct</a:t>
            </a:r>
            <a:br>
              <a:rPr lang="en-US" dirty="0"/>
            </a:br>
            <a:endParaRPr lang="en-US" dirty="0"/>
          </a:p>
        </p:txBody>
      </p:sp>
      <p:sp>
        <p:nvSpPr>
          <p:cNvPr id="3" name="Subtitle 2">
            <a:extLst>
              <a:ext uri="{FF2B5EF4-FFF2-40B4-BE49-F238E27FC236}">
                <a16:creationId xmlns:a16="http://schemas.microsoft.com/office/drawing/2014/main" id="{A117FBE1-DC43-416A-A5CD-4A1BBF58E478}"/>
              </a:ext>
            </a:extLst>
          </p:cNvPr>
          <p:cNvSpPr>
            <a:spLocks noGrp="1"/>
          </p:cNvSpPr>
          <p:nvPr>
            <p:ph type="subTitle" idx="1"/>
          </p:nvPr>
        </p:nvSpPr>
        <p:spPr>
          <a:xfrm>
            <a:off x="355600" y="1721152"/>
            <a:ext cx="11480800" cy="4373033"/>
          </a:xfrm>
        </p:spPr>
        <p:txBody>
          <a:bodyPr/>
          <a:lstStyle/>
          <a:p>
            <a:pPr marL="571500" indent="-571500">
              <a:buFont typeface="Arial" panose="020B0604020202020204" pitchFamily="34" charset="0"/>
              <a:buChar char="•"/>
            </a:pPr>
            <a:r>
              <a:rPr lang="en-US" sz="3200" dirty="0"/>
              <a:t>Cheating </a:t>
            </a:r>
          </a:p>
          <a:p>
            <a:pPr marL="571500" indent="-571500">
              <a:buFont typeface="Arial" panose="020B0604020202020204" pitchFamily="34" charset="0"/>
              <a:buChar char="•"/>
            </a:pPr>
            <a:r>
              <a:rPr lang="en-US" sz="3200" dirty="0"/>
              <a:t>Deception</a:t>
            </a:r>
          </a:p>
          <a:p>
            <a:pPr marL="571500" indent="-571500">
              <a:buFont typeface="Arial" panose="020B0604020202020204" pitchFamily="34" charset="0"/>
              <a:buChar char="•"/>
            </a:pPr>
            <a:r>
              <a:rPr lang="en-US" sz="3200" dirty="0"/>
              <a:t>Exploitation</a:t>
            </a:r>
          </a:p>
          <a:p>
            <a:pPr marL="571500" indent="-571500">
              <a:buFont typeface="Arial" panose="020B0604020202020204" pitchFamily="34" charset="0"/>
              <a:buChar char="•"/>
            </a:pPr>
            <a:r>
              <a:rPr lang="en-US" sz="3200" dirty="0"/>
              <a:t>Facilitation</a:t>
            </a:r>
          </a:p>
          <a:p>
            <a:pPr marL="571500" indent="-571500">
              <a:buFont typeface="Arial" panose="020B0604020202020204" pitchFamily="34" charset="0"/>
              <a:buChar char="•"/>
            </a:pPr>
            <a:r>
              <a:rPr lang="en-US" sz="3200" dirty="0"/>
              <a:t>Plagiarism</a:t>
            </a:r>
          </a:p>
          <a:p>
            <a:pPr marL="571500" indent="-571500">
              <a:buFont typeface="Arial" panose="020B0604020202020204" pitchFamily="34" charset="0"/>
              <a:buChar char="•"/>
            </a:pPr>
            <a:r>
              <a:rPr lang="en-US" sz="3200" dirty="0"/>
              <a:t>Sabotage</a:t>
            </a:r>
          </a:p>
          <a:p>
            <a:pPr marL="571500" indent="-571500">
              <a:buFont typeface="Arial" panose="020B0604020202020204" pitchFamily="34" charset="0"/>
              <a:buChar char="•"/>
            </a:pPr>
            <a:r>
              <a:rPr lang="en-US" sz="3200" dirty="0"/>
              <a:t>Stealing</a:t>
            </a:r>
            <a:endParaRPr lang="en-US" dirty="0"/>
          </a:p>
        </p:txBody>
      </p:sp>
    </p:spTree>
    <p:extLst>
      <p:ext uri="{BB962C8B-B14F-4D97-AF65-F5344CB8AC3E}">
        <p14:creationId xmlns:p14="http://schemas.microsoft.com/office/powerpoint/2010/main" val="16843605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BDA8D-1FE4-4F13-A595-5ED3D55D20FD}"/>
              </a:ext>
            </a:extLst>
          </p:cNvPr>
          <p:cNvSpPr>
            <a:spLocks noGrp="1"/>
          </p:cNvSpPr>
          <p:nvPr>
            <p:ph type="ctrTitle"/>
          </p:nvPr>
        </p:nvSpPr>
        <p:spPr/>
        <p:txBody>
          <a:bodyPr/>
          <a:lstStyle/>
          <a:p>
            <a:r>
              <a:rPr lang="en-US" dirty="0"/>
              <a:t>VCU Honor System</a:t>
            </a:r>
          </a:p>
        </p:txBody>
      </p:sp>
      <p:sp>
        <p:nvSpPr>
          <p:cNvPr id="3" name="Subtitle 2">
            <a:extLst>
              <a:ext uri="{FF2B5EF4-FFF2-40B4-BE49-F238E27FC236}">
                <a16:creationId xmlns:a16="http://schemas.microsoft.com/office/drawing/2014/main" id="{300DC4A3-EB92-4BFD-80D0-0CF80873199B}"/>
              </a:ext>
            </a:extLst>
          </p:cNvPr>
          <p:cNvSpPr>
            <a:spLocks noGrp="1"/>
          </p:cNvSpPr>
          <p:nvPr>
            <p:ph type="subTitle" idx="1"/>
          </p:nvPr>
        </p:nvSpPr>
        <p:spPr/>
        <p:txBody>
          <a:bodyPr/>
          <a:lstStyle/>
          <a:p>
            <a:pPr marL="571500" indent="-571500">
              <a:buFont typeface="Arial" panose="020B0604020202020204" pitchFamily="34" charset="0"/>
              <a:buChar char="•"/>
            </a:pPr>
            <a:r>
              <a:rPr lang="en-US" dirty="0"/>
              <a:t>Unauthorized Collaboration</a:t>
            </a:r>
          </a:p>
          <a:p>
            <a:pPr marL="571500" indent="-571500">
              <a:buFont typeface="Arial" panose="020B0604020202020204" pitchFamily="34" charset="0"/>
              <a:buChar char="•"/>
            </a:pPr>
            <a:r>
              <a:rPr lang="en-US" dirty="0"/>
              <a:t>Plagiarism</a:t>
            </a:r>
          </a:p>
          <a:p>
            <a:pPr marL="571500" indent="-571500">
              <a:buFont typeface="Arial" panose="020B0604020202020204" pitchFamily="34" charset="0"/>
              <a:buChar char="•"/>
            </a:pPr>
            <a:r>
              <a:rPr lang="en-US" dirty="0"/>
              <a:t>Recycling Work</a:t>
            </a:r>
          </a:p>
          <a:p>
            <a:pPr marL="571500" indent="-571500">
              <a:buFont typeface="Arial" panose="020B0604020202020204" pitchFamily="34" charset="0"/>
              <a:buChar char="•"/>
            </a:pPr>
            <a:r>
              <a:rPr lang="en-US" dirty="0"/>
              <a:t>Sharing Academic Materials</a:t>
            </a:r>
          </a:p>
          <a:p>
            <a:pPr marL="571500" indent="-571500">
              <a:buFont typeface="Arial" panose="020B0604020202020204" pitchFamily="34" charset="0"/>
              <a:buChar char="•"/>
            </a:pPr>
            <a:r>
              <a:rPr lang="en-US" dirty="0"/>
              <a:t>“Contract Cheating”</a:t>
            </a:r>
          </a:p>
        </p:txBody>
      </p:sp>
    </p:spTree>
    <p:extLst>
      <p:ext uri="{BB962C8B-B14F-4D97-AF65-F5344CB8AC3E}">
        <p14:creationId xmlns:p14="http://schemas.microsoft.com/office/powerpoint/2010/main" val="15422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268" y="2258"/>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1141505"/>
            <a:ext cx="3096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GETTING HELP</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2174914" y="3870704"/>
            <a:ext cx="9920177" cy="830997"/>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B300"/>
                </a:solidFill>
                <a:effectLst/>
                <a:uLnTx/>
                <a:uFillTx/>
                <a:latin typeface="Calibri Light" panose="020F0302020204030204"/>
                <a:ea typeface="+mn-ea"/>
                <a:cs typeface="+mn-cs"/>
              </a:rPr>
              <a:t>Program Directors, Mentors, Instructors</a:t>
            </a:r>
          </a:p>
        </p:txBody>
      </p:sp>
      <p:sp>
        <p:nvSpPr>
          <p:cNvPr id="12" name="Title 1"/>
          <p:cNvSpPr txBox="1">
            <a:spLocks/>
          </p:cNvSpPr>
          <p:nvPr/>
        </p:nvSpPr>
        <p:spPr>
          <a:xfrm>
            <a:off x="3454542" y="2317800"/>
            <a:ext cx="7360920" cy="881012"/>
          </a:xfrm>
          <a:prstGeom prst="rect">
            <a:avLst/>
          </a:prstGeom>
          <a:solidFill>
            <a:schemeClr val="tx1"/>
          </a:solidFill>
          <a:ln>
            <a:noFill/>
          </a:ln>
        </p:spPr>
        <p:txBody>
          <a:bodyPr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FFB300"/>
                </a:solidFill>
                <a:effectLst/>
                <a:uLnTx/>
                <a:uFillTx/>
                <a:latin typeface="Calibri Light" panose="020F0302020204030204"/>
                <a:ea typeface="+mj-ea"/>
                <a:cs typeface="+mj-cs"/>
              </a:rPr>
              <a:t>SOM Graduate Education Office</a:t>
            </a:r>
            <a:endParaRPr kumimoji="0" lang="en-US" sz="4800" b="0" i="0" u="none" strike="noStrike" kern="1200" cap="none" spc="0" normalizeH="0" baseline="0" noProof="0" dirty="0">
              <a:ln>
                <a:noFill/>
              </a:ln>
              <a:solidFill>
                <a:srgbClr val="FFB300"/>
              </a:solidFill>
              <a:effectLst/>
              <a:uLnTx/>
              <a:uFillTx/>
              <a:latin typeface="Calibri Light" panose="020F0302020204030204"/>
              <a:ea typeface="+mj-ea"/>
              <a:cs typeface="+mj-cs"/>
            </a:endParaRPr>
          </a:p>
        </p:txBody>
      </p:sp>
      <p:sp>
        <p:nvSpPr>
          <p:cNvPr id="13" name="Title 1"/>
          <p:cNvSpPr txBox="1">
            <a:spLocks/>
          </p:cNvSpPr>
          <p:nvPr/>
        </p:nvSpPr>
        <p:spPr>
          <a:xfrm>
            <a:off x="3454542" y="838204"/>
            <a:ext cx="7360920" cy="807704"/>
          </a:xfrm>
          <a:prstGeom prst="rect">
            <a:avLst/>
          </a:prstGeom>
          <a:solidFill>
            <a:schemeClr val="tx1"/>
          </a:soli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FFB30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FFB300"/>
                </a:solidFill>
                <a:effectLst/>
                <a:uLnTx/>
                <a:uFillTx/>
                <a:latin typeface="Calibri Light" panose="020F0302020204030204"/>
                <a:ea typeface="+mj-ea"/>
                <a:cs typeface="+mj-cs"/>
              </a:rPr>
              <a:t>VCU Offices</a:t>
            </a:r>
          </a:p>
        </p:txBody>
      </p:sp>
      <p:sp>
        <p:nvSpPr>
          <p:cNvPr id="14" name="TextBox 13"/>
          <p:cNvSpPr txBox="1"/>
          <p:nvPr/>
        </p:nvSpPr>
        <p:spPr>
          <a:xfrm>
            <a:off x="3078045" y="5373595"/>
            <a:ext cx="8113915" cy="830997"/>
          </a:xfrm>
          <a:prstGeom prst="rect">
            <a:avLst/>
          </a:prstGeom>
          <a:solidFill>
            <a:schemeClr val="tx1"/>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B300"/>
                </a:solidFill>
                <a:effectLst/>
                <a:uLnTx/>
                <a:uFillTx/>
                <a:latin typeface="Calibri Light" panose="020F0302020204030204"/>
                <a:ea typeface="+mn-ea"/>
                <a:cs typeface="+mn-cs"/>
              </a:rPr>
              <a:t>~300 SOM Graduate Students</a:t>
            </a:r>
          </a:p>
        </p:txBody>
      </p:sp>
      <p:sp>
        <p:nvSpPr>
          <p:cNvPr id="15" name="Up-Down Arrow 14"/>
          <p:cNvSpPr/>
          <p:nvPr/>
        </p:nvSpPr>
        <p:spPr>
          <a:xfrm>
            <a:off x="6963552" y="4729037"/>
            <a:ext cx="342900" cy="617220"/>
          </a:xfrm>
          <a:prstGeom prst="upDownArrow">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Up-Down Arrow 15"/>
          <p:cNvSpPr/>
          <p:nvPr/>
        </p:nvSpPr>
        <p:spPr>
          <a:xfrm>
            <a:off x="6963552" y="3226148"/>
            <a:ext cx="342900" cy="617220"/>
          </a:xfrm>
          <a:prstGeom prst="upDownArrow">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Up-Down Arrow 21"/>
          <p:cNvSpPr/>
          <p:nvPr/>
        </p:nvSpPr>
        <p:spPr>
          <a:xfrm>
            <a:off x="6963552" y="1673244"/>
            <a:ext cx="342900" cy="617220"/>
          </a:xfrm>
          <a:prstGeom prst="upDownArrow">
            <a:avLst/>
          </a:prstGeom>
          <a:solidFill>
            <a:srgbClr val="FF0000"/>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23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2"/>
                                        </p:tgtEl>
                                      </p:cBhvr>
                                    </p:animEffect>
                                    <p:set>
                                      <p:cBhvr>
                                        <p:cTn id="31" dur="1" fill="hold">
                                          <p:stCondLst>
                                            <p:cond delay="499"/>
                                          </p:stCondLst>
                                        </p:cTn>
                                        <p:tgtEl>
                                          <p:spTgt spid="2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64" presetClass="path" presetSubtype="0" accel="50000" decel="50000" fill="hold" grpId="1" nodeType="withEffect">
                                  <p:stCondLst>
                                    <p:cond delay="0"/>
                                  </p:stCondLst>
                                  <p:childTnLst>
                                    <p:animMotion origin="layout" path="M 3.75E-6 -7.40741E-7 L 3.75E-6 -0.25 " pathEditMode="relative" rAng="0" ptsTypes="AA">
                                      <p:cBhvr>
                                        <p:cTn id="36" dur="2000" fill="hold"/>
                                        <p:tgtEl>
                                          <p:spTgt spid="15"/>
                                        </p:tgtEl>
                                        <p:attrNameLst>
                                          <p:attrName>ppt_x</p:attrName>
                                          <p:attrName>ppt_y</p:attrName>
                                        </p:attrNameLst>
                                      </p:cBhvr>
                                      <p:rCtr x="0" y="-12500"/>
                                    </p:animMotion>
                                  </p:childTnLst>
                                </p:cTn>
                              </p:par>
                              <p:par>
                                <p:cTn id="37" presetID="64" presetClass="path" presetSubtype="0" accel="50000" decel="50000" fill="hold" grpId="0" nodeType="withEffect">
                                  <p:stCondLst>
                                    <p:cond delay="0"/>
                                  </p:stCondLst>
                                  <p:childTnLst>
                                    <p:animMotion origin="layout" path="M 3.75E-6 1.11022E-16 L 3.75E-6 -0.25 " pathEditMode="relative" rAng="0" ptsTypes="AA">
                                      <p:cBhvr>
                                        <p:cTn id="38" dur="2000" fill="hold"/>
                                        <p:tgtEl>
                                          <p:spTgt spid="11"/>
                                        </p:tgtEl>
                                        <p:attrNameLst>
                                          <p:attrName>ppt_x</p:attrName>
                                          <p:attrName>ppt_y</p:attrName>
                                        </p:attrNameLst>
                                      </p:cBhvr>
                                      <p:rCtr x="0" y="-12500"/>
                                    </p:animMotion>
                                  </p:childTnLst>
                                </p:cTn>
                              </p:par>
                              <p:par>
                                <p:cTn id="39" presetID="64" presetClass="path" presetSubtype="0" accel="50000" decel="50000" fill="hold" grpId="0" nodeType="withEffect">
                                  <p:stCondLst>
                                    <p:cond delay="0"/>
                                  </p:stCondLst>
                                  <p:childTnLst>
                                    <p:animMotion origin="layout" path="M 3.75E-6 -1.48148E-6 L 3.75E-6 -0.25 " pathEditMode="relative" rAng="0" ptsTypes="AA">
                                      <p:cBhvr>
                                        <p:cTn id="40" dur="2000" fill="hold"/>
                                        <p:tgtEl>
                                          <p:spTgt spid="1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5" grpId="0" animBg="1"/>
      <p:bldP spid="15" grpId="1" animBg="1"/>
      <p:bldP spid="16" grpId="0" animBg="1"/>
      <p:bldP spid="16" grpId="1" animBg="1"/>
      <p:bldP spid="22" grpId="0" animBg="1"/>
      <p:bldP spid="22"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AFE9-0A73-4B2A-8BF1-46F86B2EA116}"/>
              </a:ext>
            </a:extLst>
          </p:cNvPr>
          <p:cNvSpPr>
            <a:spLocks noGrp="1"/>
          </p:cNvSpPr>
          <p:nvPr>
            <p:ph type="ctrTitle"/>
          </p:nvPr>
        </p:nvSpPr>
        <p:spPr/>
        <p:txBody>
          <a:bodyPr/>
          <a:lstStyle/>
          <a:p>
            <a:r>
              <a:rPr lang="en-US" dirty="0"/>
              <a:t>What You Can Do</a:t>
            </a:r>
            <a:br>
              <a:rPr lang="en-US" dirty="0"/>
            </a:br>
            <a:endParaRPr lang="en-US" dirty="0"/>
          </a:p>
        </p:txBody>
      </p:sp>
      <p:sp>
        <p:nvSpPr>
          <p:cNvPr id="3" name="Subtitle 2">
            <a:extLst>
              <a:ext uri="{FF2B5EF4-FFF2-40B4-BE49-F238E27FC236}">
                <a16:creationId xmlns:a16="http://schemas.microsoft.com/office/drawing/2014/main" id="{128C7FD1-DC02-4164-AC88-F956377B81A8}"/>
              </a:ext>
            </a:extLst>
          </p:cNvPr>
          <p:cNvSpPr>
            <a:spLocks noGrp="1"/>
          </p:cNvSpPr>
          <p:nvPr>
            <p:ph type="subTitle" idx="1"/>
          </p:nvPr>
        </p:nvSpPr>
        <p:spPr/>
        <p:txBody>
          <a:bodyPr/>
          <a:lstStyle/>
          <a:p>
            <a:pPr marL="571500" indent="-571500">
              <a:buFont typeface="Arial" panose="020B0604020202020204" pitchFamily="34" charset="0"/>
              <a:buChar char="•"/>
            </a:pPr>
            <a:r>
              <a:rPr lang="en-US" dirty="0"/>
              <a:t>Make sure you are aware of the expectations of each assignment</a:t>
            </a:r>
          </a:p>
          <a:p>
            <a:pPr marL="571500" indent="-571500">
              <a:buFont typeface="Arial" panose="020B0604020202020204" pitchFamily="34" charset="0"/>
              <a:buChar char="•"/>
            </a:pPr>
            <a:r>
              <a:rPr lang="en-US" dirty="0"/>
              <a:t>Do not share your works with other or upload to websites</a:t>
            </a:r>
          </a:p>
          <a:p>
            <a:pPr marL="571500" indent="-571500">
              <a:buFont typeface="Arial" panose="020B0604020202020204" pitchFamily="34" charset="0"/>
              <a:buChar char="•"/>
            </a:pPr>
            <a:r>
              <a:rPr lang="en-US" dirty="0"/>
              <a:t>Speak with your faculty member if you are ever unsure</a:t>
            </a:r>
          </a:p>
          <a:p>
            <a:pPr marL="571500" indent="-571500">
              <a:buFont typeface="Arial" panose="020B0604020202020204" pitchFamily="34" charset="0"/>
              <a:buChar char="•"/>
            </a:pPr>
            <a:r>
              <a:rPr lang="en-US" dirty="0"/>
              <a:t>Utilize campus resources</a:t>
            </a:r>
          </a:p>
        </p:txBody>
      </p:sp>
    </p:spTree>
    <p:extLst>
      <p:ext uri="{BB962C8B-B14F-4D97-AF65-F5344CB8AC3E}">
        <p14:creationId xmlns:p14="http://schemas.microsoft.com/office/powerpoint/2010/main" val="1973021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3AF1-3E36-4E74-906D-11AF60B6D14E}"/>
              </a:ext>
            </a:extLst>
          </p:cNvPr>
          <p:cNvSpPr>
            <a:spLocks noGrp="1"/>
          </p:cNvSpPr>
          <p:nvPr>
            <p:ph type="ctrTitle"/>
          </p:nvPr>
        </p:nvSpPr>
        <p:spPr/>
        <p:txBody>
          <a:bodyPr/>
          <a:lstStyle/>
          <a:p>
            <a:r>
              <a:rPr lang="en-US" dirty="0"/>
              <a:t>Process</a:t>
            </a:r>
          </a:p>
        </p:txBody>
      </p:sp>
      <p:sp>
        <p:nvSpPr>
          <p:cNvPr id="3" name="Subtitle 2">
            <a:extLst>
              <a:ext uri="{FF2B5EF4-FFF2-40B4-BE49-F238E27FC236}">
                <a16:creationId xmlns:a16="http://schemas.microsoft.com/office/drawing/2014/main" id="{9A8B228C-E4D2-4A40-9019-C00E4BDAEAAE}"/>
              </a:ext>
            </a:extLst>
          </p:cNvPr>
          <p:cNvSpPr>
            <a:spLocks noGrp="1"/>
          </p:cNvSpPr>
          <p:nvPr>
            <p:ph type="subTitle" idx="1"/>
          </p:nvPr>
        </p:nvSpPr>
        <p:spPr/>
        <p:txBody>
          <a:bodyPr/>
          <a:lstStyle/>
          <a:p>
            <a:pPr marL="571500" indent="-571500">
              <a:buFont typeface="Arial" panose="020B0604020202020204" pitchFamily="34" charset="0"/>
              <a:buChar char="•"/>
            </a:pPr>
            <a:r>
              <a:rPr lang="en-US" sz="2800" dirty="0"/>
              <a:t>Professor reports suspicion of an honor violation </a:t>
            </a:r>
            <a:r>
              <a:rPr lang="en-US" sz="2800"/>
              <a:t>to SCAI</a:t>
            </a:r>
          </a:p>
          <a:p>
            <a:pPr marL="571500" indent="-571500">
              <a:buFont typeface="Arial" panose="020B0604020202020204" pitchFamily="34" charset="0"/>
              <a:buChar char="•"/>
            </a:pPr>
            <a:r>
              <a:rPr lang="en-US" sz="2800" dirty="0"/>
              <a:t>If the professor and the student agree, the professor can adjudicate themselves</a:t>
            </a:r>
          </a:p>
          <a:p>
            <a:pPr marL="571500" indent="-571500">
              <a:buFont typeface="Arial" panose="020B0604020202020204" pitchFamily="34" charset="0"/>
              <a:buChar char="•"/>
            </a:pPr>
            <a:r>
              <a:rPr lang="en-US" sz="2800" dirty="0"/>
              <a:t>Otherwise, students are contacted by SCAI and given the opportunity to respond to the allegation and present evidence</a:t>
            </a:r>
          </a:p>
          <a:p>
            <a:pPr marL="571500" indent="-571500">
              <a:buFont typeface="Arial" panose="020B0604020202020204" pitchFamily="34" charset="0"/>
              <a:buChar char="•"/>
            </a:pPr>
            <a:r>
              <a:rPr lang="en-US" sz="2800" dirty="0"/>
              <a:t>“Clear &amp; Convincing Evidence”</a:t>
            </a:r>
          </a:p>
          <a:p>
            <a:pPr marL="571500" indent="-571500">
              <a:buFont typeface="Arial" panose="020B0604020202020204" pitchFamily="34" charset="0"/>
              <a:buChar char="•"/>
            </a:pPr>
            <a:r>
              <a:rPr lang="en-US" sz="2800" dirty="0"/>
              <a:t>If found responsible, a sanction is proposed</a:t>
            </a:r>
          </a:p>
          <a:p>
            <a:pPr marL="571500" indent="-571500">
              <a:buFont typeface="Arial" panose="020B0604020202020204" pitchFamily="34" charset="0"/>
              <a:buChar char="•"/>
            </a:pPr>
            <a:r>
              <a:rPr lang="en-US" sz="2800" dirty="0"/>
              <a:t>A student can appeal if they disagree with the sanction, or responsibility</a:t>
            </a:r>
          </a:p>
        </p:txBody>
      </p:sp>
    </p:spTree>
    <p:extLst>
      <p:ext uri="{BB962C8B-B14F-4D97-AF65-F5344CB8AC3E}">
        <p14:creationId xmlns:p14="http://schemas.microsoft.com/office/powerpoint/2010/main" val="11926869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0320-A817-446D-8298-62DFFE41716E}"/>
              </a:ext>
            </a:extLst>
          </p:cNvPr>
          <p:cNvSpPr>
            <a:spLocks noGrp="1"/>
          </p:cNvSpPr>
          <p:nvPr>
            <p:ph type="ctrTitle"/>
          </p:nvPr>
        </p:nvSpPr>
        <p:spPr/>
        <p:txBody>
          <a:bodyPr/>
          <a:lstStyle/>
          <a:p>
            <a:r>
              <a:rPr lang="en-US" dirty="0"/>
              <a:t>Sanctions</a:t>
            </a:r>
          </a:p>
        </p:txBody>
      </p:sp>
      <p:sp>
        <p:nvSpPr>
          <p:cNvPr id="3" name="Subtitle 2">
            <a:extLst>
              <a:ext uri="{FF2B5EF4-FFF2-40B4-BE49-F238E27FC236}">
                <a16:creationId xmlns:a16="http://schemas.microsoft.com/office/drawing/2014/main" id="{622BD52B-CFDA-480A-8C66-AD40F465EEED}"/>
              </a:ext>
            </a:extLst>
          </p:cNvPr>
          <p:cNvSpPr>
            <a:spLocks noGrp="1"/>
          </p:cNvSpPr>
          <p:nvPr>
            <p:ph type="subTitle" idx="1"/>
          </p:nvPr>
        </p:nvSpPr>
        <p:spPr>
          <a:xfrm>
            <a:off x="469900" y="1329267"/>
            <a:ext cx="11239500" cy="3801534"/>
          </a:xfrm>
        </p:spPr>
        <p:txBody>
          <a:bodyPr numCol="2"/>
          <a:lstStyle/>
          <a:p>
            <a:r>
              <a:rPr lang="en-US" u="sng" dirty="0"/>
              <a:t>Class A Sanctions </a:t>
            </a:r>
            <a:r>
              <a:rPr lang="en-US" dirty="0"/>
              <a:t>			</a:t>
            </a:r>
          </a:p>
          <a:p>
            <a:r>
              <a:rPr lang="en-US" sz="2800" dirty="0"/>
              <a:t>A Grade of 0 on the assignment</a:t>
            </a:r>
          </a:p>
          <a:p>
            <a:r>
              <a:rPr lang="en-US" sz="2800" dirty="0"/>
              <a:t>A grade reduction on the assignment</a:t>
            </a:r>
          </a:p>
          <a:p>
            <a:r>
              <a:rPr lang="en-US" sz="2800" dirty="0"/>
              <a:t>A new opportunity to complete the assignment</a:t>
            </a:r>
          </a:p>
          <a:p>
            <a:endParaRPr lang="en-US" sz="2800" dirty="0"/>
          </a:p>
          <a:p>
            <a:r>
              <a:rPr lang="en-US" sz="3600" u="sng" dirty="0"/>
              <a:t>Class B Sanctions</a:t>
            </a:r>
          </a:p>
          <a:p>
            <a:r>
              <a:rPr lang="en-US" sz="2800" dirty="0"/>
              <a:t>A Grade of F in the Course</a:t>
            </a:r>
          </a:p>
          <a:p>
            <a:r>
              <a:rPr lang="en-US" sz="2800" dirty="0"/>
              <a:t>Suspension</a:t>
            </a:r>
          </a:p>
          <a:p>
            <a:r>
              <a:rPr lang="en-US" sz="2800" dirty="0"/>
              <a:t>Expulsion</a:t>
            </a:r>
          </a:p>
          <a:p>
            <a:endParaRPr lang="en-US" sz="2800" dirty="0"/>
          </a:p>
        </p:txBody>
      </p:sp>
    </p:spTree>
    <p:extLst>
      <p:ext uri="{BB962C8B-B14F-4D97-AF65-F5344CB8AC3E}">
        <p14:creationId xmlns:p14="http://schemas.microsoft.com/office/powerpoint/2010/main" val="32639177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Potential Actions</a:t>
            </a:r>
          </a:p>
        </p:txBody>
      </p:sp>
      <p:sp>
        <p:nvSpPr>
          <p:cNvPr id="3" name="Content Placeholder 2"/>
          <p:cNvSpPr>
            <a:spLocks noGrp="1"/>
          </p:cNvSpPr>
          <p:nvPr>
            <p:ph idx="1"/>
          </p:nvPr>
        </p:nvSpPr>
        <p:spPr/>
        <p:txBody>
          <a:bodyPr/>
          <a:lstStyle/>
          <a:p>
            <a:r>
              <a:rPr lang="en-US" dirty="0"/>
              <a:t>Being found responsible for an Honor infraction may result in</a:t>
            </a:r>
          </a:p>
          <a:p>
            <a:pPr lvl="1"/>
            <a:r>
              <a:rPr lang="en-US" sz="2400" dirty="0"/>
              <a:t>A loss of Assistantship</a:t>
            </a:r>
          </a:p>
          <a:p>
            <a:pPr lvl="1"/>
            <a:r>
              <a:rPr lang="en-US" sz="2400" dirty="0"/>
              <a:t>Lower GPA</a:t>
            </a:r>
          </a:p>
          <a:p>
            <a:pPr lvl="1"/>
            <a:r>
              <a:rPr lang="en-US" sz="2400" dirty="0"/>
              <a:t>Dismissal from the program</a:t>
            </a:r>
          </a:p>
          <a:p>
            <a:pPr lvl="1"/>
            <a:r>
              <a:rPr lang="en-US" sz="2400" dirty="0"/>
              <a:t>Professional Ethics &amp; Integrity</a:t>
            </a:r>
          </a:p>
          <a:p>
            <a:pPr lvl="1"/>
            <a:r>
              <a:rPr lang="en-US" sz="2400" dirty="0"/>
              <a:t>Athletics</a:t>
            </a:r>
          </a:p>
          <a:p>
            <a:pPr lvl="1"/>
            <a:r>
              <a:rPr lang="en-US" sz="2400" dirty="0"/>
              <a:t>Honors College</a:t>
            </a:r>
          </a:p>
        </p:txBody>
      </p:sp>
    </p:spTree>
    <p:extLst>
      <p:ext uri="{BB962C8B-B14F-4D97-AF65-F5344CB8AC3E}">
        <p14:creationId xmlns:p14="http://schemas.microsoft.com/office/powerpoint/2010/main" val="42875665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a:solidFill>
                  <a:srgbClr val="F0AD00"/>
                </a:solidFill>
              </a:rPr>
              <a:t>Honor Pledge: </a:t>
            </a:r>
          </a:p>
        </p:txBody>
      </p:sp>
      <p:sp>
        <p:nvSpPr>
          <p:cNvPr id="3" name="TextBox 2"/>
          <p:cNvSpPr txBox="1"/>
          <p:nvPr/>
        </p:nvSpPr>
        <p:spPr>
          <a:xfrm>
            <a:off x="1828800" y="1295401"/>
            <a:ext cx="8534400" cy="507831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rial"/>
                <a:ea typeface="+mn-ea"/>
                <a:cs typeface="+mn-cs"/>
              </a:rPr>
              <a:t>“</a:t>
            </a:r>
            <a:r>
              <a:rPr kumimoji="0" lang="en-US" sz="5400" b="0" i="1" u="none" strike="noStrike" kern="1200" cap="none" spc="0" normalizeH="0" baseline="0" noProof="0" dirty="0">
                <a:ln>
                  <a:noFill/>
                </a:ln>
                <a:solidFill>
                  <a:prstClr val="white"/>
                </a:solidFill>
                <a:effectLst/>
                <a:uLnTx/>
                <a:uFillTx/>
                <a:latin typeface="Arial"/>
                <a:ea typeface="+mn-ea"/>
                <a:cs typeface="+mn-cs"/>
              </a:rPr>
              <a:t>On my honor, I have neither given nor received aid on this assignment,</a:t>
            </a:r>
            <a:r>
              <a:rPr kumimoji="0" lang="en-US" sz="5400" b="0" i="0" u="none" strike="noStrike" kern="1200" cap="none" spc="0" normalizeH="0" baseline="0" noProof="0" dirty="0">
                <a:ln>
                  <a:noFill/>
                </a:ln>
                <a:solidFill>
                  <a:prstClr val="white"/>
                </a:solidFill>
                <a:effectLst/>
                <a:uLnTx/>
                <a:uFillTx/>
                <a:latin typeface="Arial"/>
                <a:ea typeface="+mn-ea"/>
                <a:cs typeface="+mn-cs"/>
              </a:rPr>
              <a:t> and I pledge I am in compliance with the Honor System.”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a:noFill/>
              </a:ln>
              <a:solidFill>
                <a:prstClr val="black"/>
              </a:solidFill>
              <a:effectLst/>
              <a:uLnTx/>
              <a:uFillTx/>
              <a:latin typeface="Arial"/>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4A0F9-D7C0-4072-90DB-960A476E7C75}"/>
              </a:ext>
            </a:extLst>
          </p:cNvPr>
          <p:cNvSpPr>
            <a:spLocks noGrp="1"/>
          </p:cNvSpPr>
          <p:nvPr>
            <p:ph type="ctrTitle"/>
          </p:nvPr>
        </p:nvSpPr>
        <p:spPr/>
        <p:txBody>
          <a:bodyPr/>
          <a:lstStyle/>
          <a:p>
            <a:r>
              <a:rPr lang="en-US" dirty="0"/>
              <a:t>VCU Student Code of Conduct</a:t>
            </a:r>
          </a:p>
        </p:txBody>
      </p:sp>
      <p:sp>
        <p:nvSpPr>
          <p:cNvPr id="3" name="Subtitle 2">
            <a:extLst>
              <a:ext uri="{FF2B5EF4-FFF2-40B4-BE49-F238E27FC236}">
                <a16:creationId xmlns:a16="http://schemas.microsoft.com/office/drawing/2014/main" id="{41252B59-DCA0-4AE8-9AE7-45FF6FD883D4}"/>
              </a:ext>
            </a:extLst>
          </p:cNvPr>
          <p:cNvSpPr>
            <a:spLocks noGrp="1"/>
          </p:cNvSpPr>
          <p:nvPr>
            <p:ph type="subTitle" idx="1"/>
          </p:nvPr>
        </p:nvSpPr>
        <p:spPr/>
        <p:txBody>
          <a:bodyPr/>
          <a:lstStyle/>
          <a:p>
            <a:pPr marL="571500" indent="-571500">
              <a:buFont typeface="Arial" panose="020B0604020202020204" pitchFamily="34" charset="0"/>
              <a:buChar char="•"/>
            </a:pPr>
            <a:r>
              <a:rPr lang="en-US" sz="3200" dirty="0"/>
              <a:t>VCU Student’s behavior,</a:t>
            </a:r>
            <a:r>
              <a:rPr lang="en-US" sz="3200" b="1" dirty="0"/>
              <a:t> </a:t>
            </a:r>
            <a:r>
              <a:rPr lang="en-US" sz="3200" b="1" i="1" u="sng" dirty="0"/>
              <a:t>both on and off campus</a:t>
            </a:r>
            <a:r>
              <a:rPr lang="en-US" sz="3200" dirty="0"/>
              <a:t>, is a reflection of the VCU Community</a:t>
            </a:r>
          </a:p>
          <a:p>
            <a:endParaRPr lang="en-US" sz="3200" dirty="0"/>
          </a:p>
          <a:p>
            <a:pPr marL="571500" indent="-571500">
              <a:buFont typeface="Arial" panose="020B0604020202020204" pitchFamily="34" charset="0"/>
              <a:buChar char="•"/>
            </a:pPr>
            <a:r>
              <a:rPr lang="en-US" sz="3200" dirty="0"/>
              <a:t>Students are encouraged to engage in responsible social conduct that reflects credit upon the university</a:t>
            </a:r>
          </a:p>
          <a:p>
            <a:pPr marL="571500" indent="-571500">
              <a:buFont typeface="Arial" panose="020B0604020202020204" pitchFamily="34" charset="0"/>
              <a:buChar char="•"/>
            </a:pPr>
            <a:endParaRPr lang="en-US" sz="3200" dirty="0"/>
          </a:p>
          <a:p>
            <a:pPr marL="571500" indent="-571500">
              <a:buFont typeface="Arial" panose="020B0604020202020204" pitchFamily="34" charset="0"/>
              <a:buChar char="•"/>
            </a:pPr>
            <a:r>
              <a:rPr lang="en-US" sz="3200" dirty="0"/>
              <a:t>If you are breaking the law, it is likely you are also violating the VCU Student Code of Conduct</a:t>
            </a:r>
          </a:p>
          <a:p>
            <a:endParaRPr lang="en-US" dirty="0"/>
          </a:p>
        </p:txBody>
      </p:sp>
    </p:spTree>
    <p:extLst>
      <p:ext uri="{BB962C8B-B14F-4D97-AF65-F5344CB8AC3E}">
        <p14:creationId xmlns:p14="http://schemas.microsoft.com/office/powerpoint/2010/main" val="28315490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ction Button: Help 3">
            <a:hlinkClick r:id="" action="ppaction://noaction" highlightClick="1"/>
          </p:cNvPr>
          <p:cNvSpPr/>
          <p:nvPr/>
        </p:nvSpPr>
        <p:spPr>
          <a:xfrm>
            <a:off x="1803400" y="914400"/>
            <a:ext cx="8534400" cy="4864100"/>
          </a:xfrm>
          <a:prstGeom prst="actionButtonHelp">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numCol="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460128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46CF-FFF6-4943-AD48-D6AABEFC097B}"/>
              </a:ext>
            </a:extLst>
          </p:cNvPr>
          <p:cNvSpPr>
            <a:spLocks noGrp="1"/>
          </p:cNvSpPr>
          <p:nvPr>
            <p:ph type="ctrTitle"/>
          </p:nvPr>
        </p:nvSpPr>
        <p:spPr/>
        <p:txBody>
          <a:bodyPr/>
          <a:lstStyle/>
          <a:p>
            <a:r>
              <a:rPr lang="en-US" dirty="0"/>
              <a:t>Become familiar with the policy:</a:t>
            </a:r>
          </a:p>
        </p:txBody>
      </p:sp>
      <p:sp>
        <p:nvSpPr>
          <p:cNvPr id="3" name="Subtitle 2">
            <a:extLst>
              <a:ext uri="{FF2B5EF4-FFF2-40B4-BE49-F238E27FC236}">
                <a16:creationId xmlns:a16="http://schemas.microsoft.com/office/drawing/2014/main" id="{E6F5DCB5-C94C-46B4-B7A1-A611A5F56FF5}"/>
              </a:ext>
            </a:extLst>
          </p:cNvPr>
          <p:cNvSpPr>
            <a:spLocks noGrp="1"/>
          </p:cNvSpPr>
          <p:nvPr>
            <p:ph type="subTitle" idx="1"/>
          </p:nvPr>
        </p:nvSpPr>
        <p:spPr/>
        <p:txBody>
          <a:bodyPr/>
          <a:lstStyle/>
          <a:p>
            <a:r>
              <a:rPr lang="en-US" dirty="0"/>
              <a:t>scai.vcu.edu</a:t>
            </a:r>
          </a:p>
          <a:p>
            <a:endParaRPr lang="en-US" dirty="0"/>
          </a:p>
          <a:p>
            <a:r>
              <a:rPr lang="en-US" dirty="0"/>
              <a:t>Rocky Carmine</a:t>
            </a:r>
          </a:p>
          <a:p>
            <a:r>
              <a:rPr lang="en-US" dirty="0">
                <a:hlinkClick r:id="rId2"/>
              </a:rPr>
              <a:t>carminero@vcu.edu</a:t>
            </a:r>
            <a:endParaRPr lang="en-US" dirty="0"/>
          </a:p>
          <a:p>
            <a:r>
              <a:rPr lang="en-US" dirty="0"/>
              <a:t>Assistant Director, Strategic Partnerships &amp; Outreach</a:t>
            </a:r>
          </a:p>
          <a:p>
            <a:r>
              <a:rPr lang="en-US" dirty="0"/>
              <a:t>Student Conduct &amp; Academic Integrity</a:t>
            </a:r>
          </a:p>
        </p:txBody>
      </p:sp>
    </p:spTree>
    <p:extLst>
      <p:ext uri="{BB962C8B-B14F-4D97-AF65-F5344CB8AC3E}">
        <p14:creationId xmlns:p14="http://schemas.microsoft.com/office/powerpoint/2010/main" val="41609208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352145" y="-243190"/>
            <a:ext cx="9426691" cy="7106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Brandi Daniels, </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M.Ed</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38287356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AND ANSWERS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4378284" y="2535006"/>
            <a:ext cx="5590441" cy="1200329"/>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Contact my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or course director!</a:t>
            </a:r>
          </a:p>
        </p:txBody>
      </p:sp>
      <p:sp>
        <p:nvSpPr>
          <p:cNvPr id="10" name="TextBox 9"/>
          <p:cNvSpPr txBox="1"/>
          <p:nvPr/>
        </p:nvSpPr>
        <p:spPr>
          <a:xfrm>
            <a:off x="5098321" y="3937049"/>
            <a:ext cx="4150367"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Very, very important!</a:t>
            </a:r>
          </a:p>
        </p:txBody>
      </p:sp>
      <p:sp>
        <p:nvSpPr>
          <p:cNvPr id="2" name="TextBox 1"/>
          <p:cNvSpPr txBox="1"/>
          <p:nvPr/>
        </p:nvSpPr>
        <p:spPr>
          <a:xfrm>
            <a:off x="5587846" y="1669312"/>
            <a:ext cx="31713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Only 3 answers!</a:t>
            </a:r>
          </a:p>
        </p:txBody>
      </p:sp>
      <p:sp>
        <p:nvSpPr>
          <p:cNvPr id="11" name="TextBox 10"/>
          <p:cNvSpPr txBox="1"/>
          <p:nvPr/>
        </p:nvSpPr>
        <p:spPr>
          <a:xfrm>
            <a:off x="6677053" y="4785094"/>
            <a:ext cx="992901"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416043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632"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30876" y="244209"/>
            <a:ext cx="8832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4472C4"/>
                </a:solidFill>
                <a:effectLst/>
                <a:uLnTx/>
                <a:uFillTx/>
                <a:latin typeface="Calibri" panose="020F0502020204030204"/>
                <a:ea typeface="+mn-ea"/>
                <a:cs typeface="+mn-cs"/>
              </a:rPr>
              <a:t>https://medschool.vcu.edu/education/graduate/current-students/</a:t>
            </a:r>
          </a:p>
        </p:txBody>
      </p:sp>
      <p:pic>
        <p:nvPicPr>
          <p:cNvPr id="8" name="Picture 7"/>
          <p:cNvPicPr>
            <a:picLocks noChangeAspect="1"/>
          </p:cNvPicPr>
          <p:nvPr/>
        </p:nvPicPr>
        <p:blipFill>
          <a:blip r:embed="rId3"/>
          <a:stretch>
            <a:fillRect/>
          </a:stretch>
        </p:blipFill>
        <p:spPr>
          <a:xfrm>
            <a:off x="3230876" y="973434"/>
            <a:ext cx="8469371" cy="4827871"/>
          </a:xfrm>
          <a:prstGeom prst="rect">
            <a:avLst/>
          </a:prstGeom>
        </p:spPr>
      </p:pic>
    </p:spTree>
    <p:extLst>
      <p:ext uri="{BB962C8B-B14F-4D97-AF65-F5344CB8AC3E}">
        <p14:creationId xmlns:p14="http://schemas.microsoft.com/office/powerpoint/2010/main" val="38872222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AND ANSWERS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3374502" y="1046958"/>
            <a:ext cx="8573657" cy="2651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are confused about course registration. What should you do?</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important is that?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ts val="18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Will they help you?</a:t>
            </a:r>
          </a:p>
        </p:txBody>
      </p:sp>
      <p:sp>
        <p:nvSpPr>
          <p:cNvPr id="8" name="TextBox 7"/>
          <p:cNvSpPr txBox="1"/>
          <p:nvPr/>
        </p:nvSpPr>
        <p:spPr>
          <a:xfrm>
            <a:off x="4782324" y="1538798"/>
            <a:ext cx="5590441" cy="1200329"/>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Contact my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or course director!</a:t>
            </a:r>
          </a:p>
        </p:txBody>
      </p:sp>
      <p:sp>
        <p:nvSpPr>
          <p:cNvPr id="10" name="TextBox 9"/>
          <p:cNvSpPr txBox="1"/>
          <p:nvPr/>
        </p:nvSpPr>
        <p:spPr>
          <a:xfrm>
            <a:off x="5502365" y="3544297"/>
            <a:ext cx="4150367"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Very, very important!</a:t>
            </a:r>
          </a:p>
        </p:txBody>
      </p:sp>
      <p:sp>
        <p:nvSpPr>
          <p:cNvPr id="11" name="TextBox 10"/>
          <p:cNvSpPr txBox="1"/>
          <p:nvPr/>
        </p:nvSpPr>
        <p:spPr>
          <a:xfrm>
            <a:off x="7072469" y="4872904"/>
            <a:ext cx="992901"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410802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AND ANSWERS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3374502" y="1046958"/>
            <a:ext cx="8573657" cy="2651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did not do well on an assignment. What should you do?</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important is that?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ts val="18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Will they help you?</a:t>
            </a:r>
          </a:p>
        </p:txBody>
      </p:sp>
      <p:sp>
        <p:nvSpPr>
          <p:cNvPr id="8" name="TextBox 7"/>
          <p:cNvSpPr txBox="1"/>
          <p:nvPr/>
        </p:nvSpPr>
        <p:spPr>
          <a:xfrm>
            <a:off x="4782324" y="1538798"/>
            <a:ext cx="5590441" cy="1200329"/>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Contact my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or course director!</a:t>
            </a:r>
          </a:p>
        </p:txBody>
      </p:sp>
      <p:sp>
        <p:nvSpPr>
          <p:cNvPr id="10" name="TextBox 9"/>
          <p:cNvSpPr txBox="1"/>
          <p:nvPr/>
        </p:nvSpPr>
        <p:spPr>
          <a:xfrm>
            <a:off x="5502365" y="3544297"/>
            <a:ext cx="4150367"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Very, very important!</a:t>
            </a:r>
          </a:p>
        </p:txBody>
      </p:sp>
      <p:sp>
        <p:nvSpPr>
          <p:cNvPr id="11" name="TextBox 10"/>
          <p:cNvSpPr txBox="1"/>
          <p:nvPr/>
        </p:nvSpPr>
        <p:spPr>
          <a:xfrm>
            <a:off x="7072469" y="4872904"/>
            <a:ext cx="992901"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43927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AND ANSWERS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3374502" y="1046958"/>
            <a:ext cx="8573657" cy="2651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will need to miss an assignment. What should you do?</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important is that?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ts val="18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Will they help you?</a:t>
            </a:r>
          </a:p>
        </p:txBody>
      </p:sp>
      <p:sp>
        <p:nvSpPr>
          <p:cNvPr id="8" name="TextBox 7"/>
          <p:cNvSpPr txBox="1"/>
          <p:nvPr/>
        </p:nvSpPr>
        <p:spPr>
          <a:xfrm>
            <a:off x="4782324" y="1538798"/>
            <a:ext cx="5590441" cy="1200329"/>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Contact my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or course director!</a:t>
            </a:r>
          </a:p>
        </p:txBody>
      </p:sp>
      <p:sp>
        <p:nvSpPr>
          <p:cNvPr id="10" name="TextBox 9"/>
          <p:cNvSpPr txBox="1"/>
          <p:nvPr/>
        </p:nvSpPr>
        <p:spPr>
          <a:xfrm>
            <a:off x="5502365" y="3544297"/>
            <a:ext cx="4150367"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Very, very important!</a:t>
            </a:r>
          </a:p>
        </p:txBody>
      </p:sp>
      <p:sp>
        <p:nvSpPr>
          <p:cNvPr id="11" name="TextBox 10"/>
          <p:cNvSpPr txBox="1"/>
          <p:nvPr/>
        </p:nvSpPr>
        <p:spPr>
          <a:xfrm>
            <a:off x="7072469" y="4872904"/>
            <a:ext cx="992901"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10493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 AND ANSWERS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3374502" y="696074"/>
            <a:ext cx="8573657" cy="2651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You have a question about resources that might be available. What should you do?</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How important is that?</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ts val="18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Will they help you?</a:t>
            </a:r>
          </a:p>
        </p:txBody>
      </p:sp>
      <p:sp>
        <p:nvSpPr>
          <p:cNvPr id="8" name="TextBox 7"/>
          <p:cNvSpPr txBox="1"/>
          <p:nvPr/>
        </p:nvSpPr>
        <p:spPr>
          <a:xfrm>
            <a:off x="4782324" y="1538798"/>
            <a:ext cx="5590441" cy="1200329"/>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Contact my program director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or course director!</a:t>
            </a:r>
          </a:p>
        </p:txBody>
      </p:sp>
      <p:sp>
        <p:nvSpPr>
          <p:cNvPr id="10" name="TextBox 9"/>
          <p:cNvSpPr txBox="1"/>
          <p:nvPr/>
        </p:nvSpPr>
        <p:spPr>
          <a:xfrm>
            <a:off x="5502365" y="3544297"/>
            <a:ext cx="4150367"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Very, very important!</a:t>
            </a:r>
          </a:p>
        </p:txBody>
      </p:sp>
      <p:sp>
        <p:nvSpPr>
          <p:cNvPr id="11" name="TextBox 10"/>
          <p:cNvSpPr txBox="1"/>
          <p:nvPr/>
        </p:nvSpPr>
        <p:spPr>
          <a:xfrm>
            <a:off x="7072469" y="4872904"/>
            <a:ext cx="992901" cy="646331"/>
          </a:xfrm>
          <a:prstGeom prst="rect">
            <a:avLst/>
          </a:prstGeom>
          <a:solidFill>
            <a:srgbClr val="FFC000"/>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302009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5"/>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1144639"/>
            <a:ext cx="3096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QUESTIONS?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645" y="1144639"/>
            <a:ext cx="8077200" cy="4543425"/>
          </a:xfrm>
          <a:prstGeom prst="rect">
            <a:avLst/>
          </a:prstGeom>
        </p:spPr>
      </p:pic>
    </p:spTree>
    <p:extLst>
      <p:ext uri="{BB962C8B-B14F-4D97-AF65-F5344CB8AC3E}">
        <p14:creationId xmlns:p14="http://schemas.microsoft.com/office/powerpoint/2010/main" val="2117544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20238" y="-145914"/>
            <a:ext cx="9358598" cy="700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Brandi Daniels, </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M.Ed</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18740887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13D39E-3641-E748-A96D-02448AB4CCBC}"/>
              </a:ext>
            </a:extLst>
          </p:cNvPr>
          <p:cNvPicPr>
            <a:picLocks noChangeAspect="1"/>
          </p:cNvPicPr>
          <p:nvPr/>
        </p:nvPicPr>
        <p:blipFill>
          <a:blip r:embed="rId2"/>
          <a:stretch>
            <a:fillRect/>
          </a:stretch>
        </p:blipFill>
        <p:spPr>
          <a:xfrm>
            <a:off x="9525" y="0"/>
            <a:ext cx="12172950" cy="6858000"/>
          </a:xfrm>
          <a:prstGeom prst="rect">
            <a:avLst/>
          </a:prstGeom>
        </p:spPr>
      </p:pic>
      <p:sp>
        <p:nvSpPr>
          <p:cNvPr id="4" name="TextBox 3">
            <a:extLst>
              <a:ext uri="{FF2B5EF4-FFF2-40B4-BE49-F238E27FC236}">
                <a16:creationId xmlns:a16="http://schemas.microsoft.com/office/drawing/2014/main" id="{D8071490-8C2F-A941-BD78-F899FD1B1A54}"/>
              </a:ext>
            </a:extLst>
          </p:cNvPr>
          <p:cNvSpPr txBox="1"/>
          <p:nvPr/>
        </p:nvSpPr>
        <p:spPr>
          <a:xfrm>
            <a:off x="1131123" y="2122712"/>
            <a:ext cx="5435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ADVANCED DEGREE ORIENTATION</a:t>
            </a:r>
          </a:p>
        </p:txBody>
      </p:sp>
      <p:sp>
        <p:nvSpPr>
          <p:cNvPr id="5" name="TextBox 4">
            <a:extLst>
              <a:ext uri="{FF2B5EF4-FFF2-40B4-BE49-F238E27FC236}">
                <a16:creationId xmlns:a16="http://schemas.microsoft.com/office/drawing/2014/main" id="{F3D2BFAC-B286-854C-95D2-58E5DA10085F}"/>
              </a:ext>
            </a:extLst>
          </p:cNvPr>
          <p:cNvSpPr txBox="1"/>
          <p:nvPr/>
        </p:nvSpPr>
        <p:spPr>
          <a:xfrm>
            <a:off x="1110341" y="4044049"/>
            <a:ext cx="982979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Arturo</a:t>
            </a:r>
            <a:r>
              <a:rPr kumimoji="0" lang="en-US" sz="23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Saavedra, M.D., Ph.D., M.B.A.</a:t>
            </a:r>
            <a:endParaRPr lang="en-US" sz="2300" dirty="0">
              <a:solidFill>
                <a:prstClr val="black"/>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Dean, School of Medicine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latin typeface="Arial" panose="020B0604020202020204" pitchFamily="34" charset="0"/>
                <a:cs typeface="Arial" panose="020B0604020202020204" pitchFamily="34" charset="0"/>
              </a:rPr>
              <a:t>Virginia Commonwealth University</a:t>
            </a:r>
            <a:endParaRPr kumimoji="0" lang="en-US"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August 17, 2023</a:t>
            </a:r>
          </a:p>
        </p:txBody>
      </p:sp>
      <p:pic>
        <p:nvPicPr>
          <p:cNvPr id="8" name="Picture 7">
            <a:extLst>
              <a:ext uri="{FF2B5EF4-FFF2-40B4-BE49-F238E27FC236}">
                <a16:creationId xmlns:a16="http://schemas.microsoft.com/office/drawing/2014/main" id="{38591CF5-4584-41C6-8C0A-8274FDD36026}"/>
              </a:ext>
            </a:extLst>
          </p:cNvPr>
          <p:cNvPicPr>
            <a:picLocks noChangeAspect="1"/>
          </p:cNvPicPr>
          <p:nvPr/>
        </p:nvPicPr>
        <p:blipFill>
          <a:blip r:embed="rId3"/>
          <a:stretch>
            <a:fillRect/>
          </a:stretch>
        </p:blipFill>
        <p:spPr>
          <a:xfrm>
            <a:off x="498539" y="382050"/>
            <a:ext cx="4391514" cy="613574"/>
          </a:xfrm>
          <a:prstGeom prst="rect">
            <a:avLst/>
          </a:prstGeom>
        </p:spPr>
      </p:pic>
    </p:spTree>
    <p:extLst>
      <p:ext uri="{BB962C8B-B14F-4D97-AF65-F5344CB8AC3E}">
        <p14:creationId xmlns:p14="http://schemas.microsoft.com/office/powerpoint/2010/main" val="4101759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BCEA3-BB30-4117-BDC8-3DEAE9C52723}"/>
              </a:ext>
            </a:extLst>
          </p:cNvPr>
          <p:cNvSpPr txBox="1"/>
          <p:nvPr/>
        </p:nvSpPr>
        <p:spPr>
          <a:xfrm>
            <a:off x="1429966" y="-194552"/>
            <a:ext cx="9348870" cy="70579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Tonya Osmond, EdD, LPC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University Counseling Services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Kevin Harris, PhD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Diversity, Equity and Inclusion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Brandi Daniels, </a:t>
            </a:r>
            <a:r>
              <a:rPr kumimoji="0" lang="en-US" sz="2200" b="0" i="0" u="none" strike="noStrike" kern="1200" cap="none" spc="0" normalizeH="0" baseline="0" noProof="0" dirty="0" err="1">
                <a:ln>
                  <a:noFill/>
                </a:ln>
                <a:solidFill>
                  <a:prstClr val="white"/>
                </a:solidFill>
                <a:effectLst/>
                <a:uLnTx/>
                <a:uFillTx/>
                <a:latin typeface="Calibri" panose="020F0502020204030204"/>
                <a:ea typeface="+mn-ea"/>
                <a:cs typeface="+mn-cs"/>
              </a:rPr>
              <a:t>M.Ed</a:t>
            </a: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Division for Academic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Rocky Carmine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Student Conduct and Academic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Mike Grotewiel,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Arturo Saavedra, MD, PhD,  MBA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chemeClr val="bg1"/>
                </a:solidFill>
                <a:effectLst/>
                <a:uLnTx/>
                <a:uFillTx/>
                <a:latin typeface="Calibri" panose="020F0502020204030204"/>
                <a:ea typeface="+mn-ea"/>
                <a:cs typeface="+mn-cs"/>
              </a:rPr>
              <a:t> Welcome from the SOM Dean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Anita Navarro, EdD, moderator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00"/>
                </a:solidFill>
                <a:effectLst/>
                <a:uLnTx/>
                <a:uFillTx/>
                <a:latin typeface="Calibri" panose="020F0502020204030204"/>
                <a:ea typeface="+mn-ea"/>
                <a:cs typeface="+mn-cs"/>
              </a:rPr>
              <a:t>Student Panel “What to Expect in Graduate School?”</a:t>
            </a:r>
          </a:p>
        </p:txBody>
      </p:sp>
    </p:spTree>
    <p:extLst>
      <p:ext uri="{BB962C8B-B14F-4D97-AF65-F5344CB8AC3E}">
        <p14:creationId xmlns:p14="http://schemas.microsoft.com/office/powerpoint/2010/main" val="1979130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p:cNvSpPr>
            <a:spLocks noGrp="1"/>
          </p:cNvSpPr>
          <p:nvPr>
            <p:ph type="ctrTitle"/>
          </p:nvPr>
        </p:nvSpPr>
        <p:spPr>
          <a:xfrm>
            <a:off x="5831253" y="152880"/>
            <a:ext cx="6199211" cy="3284538"/>
          </a:xfrm>
        </p:spPr>
        <p:txBody>
          <a:bodyPr anchor="b">
            <a:noAutofit/>
          </a:bodyPr>
          <a:lstStyle/>
          <a:p>
            <a:r>
              <a:rPr lang="en-US" sz="4400" dirty="0">
                <a:latin typeface="Hadassah Friedlaender"/>
                <a:ea typeface="Meiryo"/>
                <a:cs typeface="Hadassah Friedlaender"/>
              </a:rPr>
              <a:t>WHAT TO EXPECT IN GRADUATE SCHOOL</a:t>
            </a:r>
            <a:endParaRPr lang="en-US" sz="4400">
              <a:latin typeface="Hadassah Friedlaender"/>
              <a:cs typeface="Hadassah Friedlaender"/>
            </a:endParaRPr>
          </a:p>
        </p:txBody>
      </p:sp>
      <p:sp>
        <p:nvSpPr>
          <p:cNvPr id="3" name="Subtitle 2"/>
          <p:cNvSpPr>
            <a:spLocks noGrp="1"/>
          </p:cNvSpPr>
          <p:nvPr>
            <p:ph type="subTitle" idx="1"/>
          </p:nvPr>
        </p:nvSpPr>
        <p:spPr>
          <a:xfrm>
            <a:off x="5837577" y="3926247"/>
            <a:ext cx="5876586" cy="1150937"/>
          </a:xfrm>
        </p:spPr>
        <p:txBody>
          <a:bodyPr anchor="t">
            <a:normAutofit fontScale="77500" lnSpcReduction="20000"/>
          </a:bodyPr>
          <a:lstStyle/>
          <a:p>
            <a:r>
              <a:rPr lang="en-US" dirty="0">
                <a:ea typeface="Meiryo"/>
              </a:rPr>
              <a:t>SOM Advanced Degree Orientation 2023</a:t>
            </a:r>
          </a:p>
          <a:p>
            <a:r>
              <a:rPr lang="en-US" dirty="0">
                <a:ea typeface="Meiryo"/>
              </a:rPr>
              <a:t>Student Panel Discussion</a:t>
            </a:r>
            <a:endParaRPr lang="en-US" dirty="0"/>
          </a:p>
        </p:txBody>
      </p:sp>
      <p:sp>
        <p:nvSpPr>
          <p:cNvPr id="22" name="Freeform: Shape 21">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14"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 name="Freeform: Shape 2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84938"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building with columns and a blue sky&#10;&#10;Description automatically generated">
            <a:extLst>
              <a:ext uri="{FF2B5EF4-FFF2-40B4-BE49-F238E27FC236}">
                <a16:creationId xmlns:a16="http://schemas.microsoft.com/office/drawing/2014/main" id="{FFDA7A6E-EC43-1115-D53A-AE41AA737BB1}"/>
              </a:ext>
            </a:extLst>
          </p:cNvPr>
          <p:cNvPicPr>
            <a:picLocks noChangeAspect="1"/>
          </p:cNvPicPr>
          <p:nvPr/>
        </p:nvPicPr>
        <p:blipFill rotWithShape="1">
          <a:blip r:embed="rId2"/>
          <a:srcRect l="18596" r="32600"/>
          <a:stretch/>
        </p:blipFill>
        <p:spPr>
          <a:xfrm>
            <a:off x="153" y="10"/>
            <a:ext cx="5033023" cy="6857990"/>
          </a:xfrm>
          <a:custGeom>
            <a:avLst/>
            <a:gdLst/>
            <a:ahLst/>
            <a:cxnLst/>
            <a:rect l="l" t="t" r="r" b="b"/>
            <a:pathLst>
              <a:path w="4710787" h="6858000">
                <a:moveTo>
                  <a:pt x="0" y="0"/>
                </a:moveTo>
                <a:lnTo>
                  <a:pt x="1214365" y="0"/>
                </a:lnTo>
                <a:lnTo>
                  <a:pt x="1994531" y="0"/>
                </a:lnTo>
                <a:lnTo>
                  <a:pt x="3087764" y="0"/>
                </a:lnTo>
                <a:lnTo>
                  <a:pt x="3109888" y="14997"/>
                </a:lnTo>
                <a:cubicBezTo>
                  <a:pt x="4137051" y="754641"/>
                  <a:pt x="4710787" y="2093192"/>
                  <a:pt x="4710787" y="3621656"/>
                </a:cubicBezTo>
                <a:cubicBezTo>
                  <a:pt x="4710787" y="4969131"/>
                  <a:pt x="3782062" y="5602839"/>
                  <a:pt x="2836437" y="6374814"/>
                </a:cubicBezTo>
                <a:cubicBezTo>
                  <a:pt x="2664234" y="6515397"/>
                  <a:pt x="2493607" y="6653108"/>
                  <a:pt x="2319789" y="6780599"/>
                </a:cubicBezTo>
                <a:lnTo>
                  <a:pt x="2208033" y="6858000"/>
                </a:lnTo>
                <a:lnTo>
                  <a:pt x="1994531" y="6858000"/>
                </a:lnTo>
                <a:lnTo>
                  <a:pt x="1214365" y="6858000"/>
                </a:lnTo>
                <a:lnTo>
                  <a:pt x="0" y="6858000"/>
                </a:lnTo>
                <a:close/>
              </a:path>
            </a:pathLst>
          </a:custGeom>
        </p:spPr>
      </p:pic>
      <p:sp>
        <p:nvSpPr>
          <p:cNvPr id="26" name="Freeform: Shape 25">
            <a:extLst>
              <a:ext uri="{FF2B5EF4-FFF2-40B4-BE49-F238E27FC236}">
                <a16:creationId xmlns:a16="http://schemas.microsoft.com/office/drawing/2014/main" id="{70766076-46F5-42D5-A773-2B3BEF2B8B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557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18A818FA-9154-172F-A1FD-7BC181F386EF}"/>
              </a:ext>
            </a:extLst>
          </p:cNvPr>
          <p:cNvPicPr>
            <a:picLocks noChangeAspect="1"/>
          </p:cNvPicPr>
          <p:nvPr/>
        </p:nvPicPr>
        <p:blipFill rotWithShape="1">
          <a:blip r:embed="rId3"/>
          <a:srcRect l="40295" t="79073" r="46484" b="7784"/>
          <a:stretch/>
        </p:blipFill>
        <p:spPr>
          <a:xfrm>
            <a:off x="9397040" y="5377547"/>
            <a:ext cx="2702128" cy="1432970"/>
          </a:xfrm>
          <a:prstGeom prst="rect">
            <a:avLst/>
          </a:prstGeom>
        </p:spPr>
      </p:pic>
      <p:cxnSp>
        <p:nvCxnSpPr>
          <p:cNvPr id="7" name="Straight Arrow Connector 6">
            <a:extLst>
              <a:ext uri="{FF2B5EF4-FFF2-40B4-BE49-F238E27FC236}">
                <a16:creationId xmlns:a16="http://schemas.microsoft.com/office/drawing/2014/main" id="{6C6C3E72-EE6B-F69D-7AE7-A8A2098C23D7}"/>
              </a:ext>
            </a:extLst>
          </p:cNvPr>
          <p:cNvCxnSpPr/>
          <p:nvPr/>
        </p:nvCxnSpPr>
        <p:spPr>
          <a:xfrm>
            <a:off x="5998234" y="3633158"/>
            <a:ext cx="5543907" cy="8626"/>
          </a:xfrm>
          <a:prstGeom prst="straightConnector1">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934176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A939A4B-D6A7-478F-3571-8154367FAC04}"/>
              </a:ext>
            </a:extLst>
          </p:cNvPr>
          <p:cNvSpPr>
            <a:spLocks noGrp="1"/>
          </p:cNvSpPr>
          <p:nvPr>
            <p:ph type="title"/>
          </p:nvPr>
        </p:nvSpPr>
        <p:spPr>
          <a:xfrm>
            <a:off x="526981" y="673911"/>
            <a:ext cx="3789922" cy="1186670"/>
          </a:xfrm>
        </p:spPr>
        <p:txBody>
          <a:bodyPr anchor="ctr">
            <a:normAutofit/>
          </a:bodyPr>
          <a:lstStyle/>
          <a:p>
            <a:r>
              <a:rPr lang="en-US">
                <a:latin typeface="Hadassah Friedlaender"/>
                <a:cs typeface="Hadassah Friedlaender"/>
              </a:rPr>
              <a:t>OUR PANELISTS</a:t>
            </a:r>
          </a:p>
        </p:txBody>
      </p:sp>
      <p:grpSp>
        <p:nvGrpSpPr>
          <p:cNvPr id="10" name="Group 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1" name="Freeform: Shape 1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6" name="Content Placeholder 5" descr="A qr code on a white background&#10;&#10;Description automatically generated">
            <a:extLst>
              <a:ext uri="{FF2B5EF4-FFF2-40B4-BE49-F238E27FC236}">
                <a16:creationId xmlns:a16="http://schemas.microsoft.com/office/drawing/2014/main" id="{DCE39F9F-0978-AA77-449E-FE73FC1C7FAB}"/>
              </a:ext>
            </a:extLst>
          </p:cNvPr>
          <p:cNvPicPr>
            <a:picLocks noGrp="1" noChangeAspect="1"/>
          </p:cNvPicPr>
          <p:nvPr>
            <p:ph idx="1"/>
          </p:nvPr>
        </p:nvPicPr>
        <p:blipFill>
          <a:blip r:embed="rId2"/>
          <a:stretch>
            <a:fillRect/>
          </a:stretch>
        </p:blipFill>
        <p:spPr>
          <a:xfrm>
            <a:off x="8075963" y="3941991"/>
            <a:ext cx="2658171" cy="2658171"/>
          </a:xfrm>
        </p:spPr>
      </p:pic>
      <p:cxnSp>
        <p:nvCxnSpPr>
          <p:cNvPr id="4" name="Straight Arrow Connector 3">
            <a:extLst>
              <a:ext uri="{FF2B5EF4-FFF2-40B4-BE49-F238E27FC236}">
                <a16:creationId xmlns:a16="http://schemas.microsoft.com/office/drawing/2014/main" id="{825DC0CE-FC97-D769-4E06-97EB05075B3D}"/>
              </a:ext>
            </a:extLst>
          </p:cNvPr>
          <p:cNvCxnSpPr/>
          <p:nvPr/>
        </p:nvCxnSpPr>
        <p:spPr>
          <a:xfrm>
            <a:off x="520460" y="1850366"/>
            <a:ext cx="3602964" cy="8626"/>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76FDAB7-1BC4-5B56-41A6-FAC64ADFA8C4}"/>
              </a:ext>
            </a:extLst>
          </p:cNvPr>
          <p:cNvSpPr txBox="1"/>
          <p:nvPr/>
        </p:nvSpPr>
        <p:spPr>
          <a:xfrm>
            <a:off x="530400" y="2187234"/>
            <a:ext cx="565639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eiryo"/>
                <a:ea typeface="Meiryo"/>
                <a:cs typeface="+mn-cs"/>
              </a:rPr>
              <a:t>Sam Gottlieb: gottliebs2@vcu.edu</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eiryo"/>
                <a:ea typeface="Meiryo"/>
                <a:cs typeface="+mn-cs"/>
              </a:rPr>
              <a:t>Helen Anderson: andersonhg@vcu.edu</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eiryo"/>
                <a:ea typeface="Meiryo"/>
                <a:cs typeface="+mn-cs"/>
              </a:rPr>
              <a:t>Ashley Smith: smithan13@vcu.edu</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eiryo"/>
                <a:ea typeface="Meiryo"/>
                <a:cs typeface="+mn-cs"/>
              </a:rPr>
              <a:t>Nick Koelsch: koelschnj@vcu.edu</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eiryo"/>
                <a:ea typeface="Meiryo"/>
                <a:cs typeface="+mn-cs"/>
              </a:rPr>
              <a:t>Destiny Pryor: pryordt@vcu.edu</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Meiryo"/>
              <a:ea typeface="Meiryo"/>
              <a:cs typeface="+mn-cs"/>
            </a:endParaRPr>
          </a:p>
        </p:txBody>
      </p:sp>
      <p:pic>
        <p:nvPicPr>
          <p:cNvPr id="14" name="Picture 13"/>
          <p:cNvPicPr>
            <a:picLocks noChangeAspect="1"/>
          </p:cNvPicPr>
          <p:nvPr/>
        </p:nvPicPr>
        <p:blipFill>
          <a:blip r:embed="rId3"/>
          <a:stretch>
            <a:fillRect/>
          </a:stretch>
        </p:blipFill>
        <p:spPr>
          <a:xfrm>
            <a:off x="5593300" y="608909"/>
            <a:ext cx="6279053" cy="3075245"/>
          </a:xfrm>
          <a:prstGeom prst="rect">
            <a:avLst/>
          </a:prstGeom>
        </p:spPr>
      </p:pic>
      <p:sp>
        <p:nvSpPr>
          <p:cNvPr id="7" name="Rectangle 6"/>
          <p:cNvSpPr/>
          <p:nvPr/>
        </p:nvSpPr>
        <p:spPr>
          <a:xfrm>
            <a:off x="5561147" y="278177"/>
            <a:ext cx="33137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eiryo"/>
                <a:ea typeface="+mn-ea"/>
                <a:cs typeface="+mn-cs"/>
              </a:rPr>
              <a:t>https://medschool.vcu.edu/rva/</a:t>
            </a:r>
          </a:p>
        </p:txBody>
      </p:sp>
    </p:spTree>
    <p:extLst>
      <p:ext uri="{BB962C8B-B14F-4D97-AF65-F5344CB8AC3E}">
        <p14:creationId xmlns:p14="http://schemas.microsoft.com/office/powerpoint/2010/main" val="6746169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632"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30876" y="244209"/>
            <a:ext cx="8832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72C4"/>
                </a:solidFill>
                <a:effectLst/>
                <a:uLnTx/>
                <a:uFillTx/>
                <a:latin typeface="Calibri" panose="020F0502020204030204"/>
                <a:ea typeface="+mn-ea"/>
                <a:cs typeface="+mn-cs"/>
              </a:rPr>
              <a:t>https://medschool.vcu.edu/education/graduate/current-students/</a:t>
            </a:r>
            <a:endParaRPr kumimoji="0" lang="en-US" sz="2400" b="0" i="0" u="sng"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10" name="Picture 9"/>
          <p:cNvPicPr>
            <a:picLocks noChangeAspect="1"/>
          </p:cNvPicPr>
          <p:nvPr/>
        </p:nvPicPr>
        <p:blipFill>
          <a:blip r:embed="rId3"/>
          <a:stretch>
            <a:fillRect/>
          </a:stretch>
        </p:blipFill>
        <p:spPr>
          <a:xfrm>
            <a:off x="3381153" y="767430"/>
            <a:ext cx="8512803" cy="5741596"/>
          </a:xfrm>
          <a:prstGeom prst="rect">
            <a:avLst/>
          </a:prstGeom>
        </p:spPr>
      </p:pic>
    </p:spTree>
    <p:extLst>
      <p:ext uri="{BB962C8B-B14F-4D97-AF65-F5344CB8AC3E}">
        <p14:creationId xmlns:p14="http://schemas.microsoft.com/office/powerpoint/2010/main" val="5526242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43583" y="2726935"/>
            <a:ext cx="4426085"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eiryo"/>
                <a:ea typeface="+mn-ea"/>
                <a:cs typeface="+mn-cs"/>
              </a:rPr>
              <a:t>Sanger Hall 8-021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eiryo"/>
                <a:ea typeface="+mn-ea"/>
                <a:cs typeface="+mn-cs"/>
              </a:rPr>
              <a:t>Friday, August 18, </a:t>
            </a:r>
            <a:r>
              <a:rPr kumimoji="0" lang="en-US" sz="3200" b="0" i="0" u="none" strike="noStrike" kern="1200" cap="none" spc="0" normalizeH="0" baseline="0" noProof="0">
                <a:ln>
                  <a:noFill/>
                </a:ln>
                <a:solidFill>
                  <a:prstClr val="black"/>
                </a:solidFill>
                <a:effectLst/>
                <a:uLnTx/>
                <a:uFillTx/>
                <a:latin typeface="Meiryo"/>
                <a:ea typeface="+mn-ea"/>
                <a:cs typeface="+mn-cs"/>
              </a:rPr>
              <a:t>12:30-1 pm</a:t>
            </a:r>
            <a:endParaRPr kumimoji="0" lang="en-US" sz="3200" b="0" i="0" u="none" strike="noStrike" kern="1200" cap="none" spc="0" normalizeH="0" baseline="0" noProof="0" dirty="0">
              <a:ln>
                <a:noFill/>
              </a:ln>
              <a:solidFill>
                <a:prstClr val="black"/>
              </a:solidFill>
              <a:effectLst/>
              <a:uLnTx/>
              <a:uFillTx/>
              <a:latin typeface="Meiryo"/>
              <a:ea typeface="+mn-ea"/>
              <a:cs typeface="+mn-cs"/>
            </a:endParaRPr>
          </a:p>
        </p:txBody>
      </p:sp>
      <p:sp>
        <p:nvSpPr>
          <p:cNvPr id="8" name="Title 7"/>
          <p:cNvSpPr>
            <a:spLocks noGrp="1"/>
          </p:cNvSpPr>
          <p:nvPr>
            <p:ph type="title"/>
          </p:nvPr>
        </p:nvSpPr>
        <p:spPr>
          <a:xfrm>
            <a:off x="1887166" y="442220"/>
            <a:ext cx="9941668" cy="1345269"/>
          </a:xfrm>
        </p:spPr>
        <p:txBody>
          <a:bodyPr>
            <a:noAutofit/>
          </a:bodyPr>
          <a:lstStyle/>
          <a:p>
            <a:r>
              <a:rPr lang="en-US" sz="3600" dirty="0">
                <a:solidFill>
                  <a:srgbClr val="33CCCC"/>
                </a:solidFill>
              </a:rPr>
              <a:t>SOM Student Lounge Grand Re-opening!</a:t>
            </a:r>
          </a:p>
        </p:txBody>
      </p:sp>
      <p:pic>
        <p:nvPicPr>
          <p:cNvPr id="10" name="Picture 9"/>
          <p:cNvPicPr>
            <a:picLocks noChangeAspect="1"/>
          </p:cNvPicPr>
          <p:nvPr/>
        </p:nvPicPr>
        <p:blipFill>
          <a:blip r:embed="rId2"/>
          <a:stretch>
            <a:fillRect/>
          </a:stretch>
        </p:blipFill>
        <p:spPr>
          <a:xfrm>
            <a:off x="5970592" y="2726935"/>
            <a:ext cx="5665878" cy="3022339"/>
          </a:xfrm>
          <a:prstGeom prst="rect">
            <a:avLst/>
          </a:prstGeom>
        </p:spPr>
      </p:pic>
    </p:spTree>
    <p:extLst>
      <p:ext uri="{BB962C8B-B14F-4D97-AF65-F5344CB8AC3E}">
        <p14:creationId xmlns:p14="http://schemas.microsoft.com/office/powerpoint/2010/main" val="214550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528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5"/>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1144639"/>
            <a:ext cx="30960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Arial" panose="020B0604020202020204" pitchFamily="34" charset="0"/>
                <a:cs typeface="Arial" panose="020B0604020202020204" pitchFamily="34" charset="0"/>
              </a:rPr>
              <a:t>LUNCH</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TextBox 1"/>
          <p:cNvSpPr txBox="1"/>
          <p:nvPr/>
        </p:nvSpPr>
        <p:spPr>
          <a:xfrm>
            <a:off x="4051005" y="2999116"/>
            <a:ext cx="6328848" cy="830997"/>
          </a:xfrm>
          <a:prstGeom prst="rect">
            <a:avLst/>
          </a:prstGeom>
          <a:noFill/>
        </p:spPr>
        <p:txBody>
          <a:bodyPr wrap="none" rtlCol="0">
            <a:spAutoFit/>
          </a:bodyPr>
          <a:lstStyle/>
          <a:p>
            <a:r>
              <a:rPr lang="en-US" sz="4800" dirty="0"/>
              <a:t>Sanger Hall, Room 1-038</a:t>
            </a:r>
          </a:p>
        </p:txBody>
      </p:sp>
    </p:spTree>
    <p:extLst>
      <p:ext uri="{BB962C8B-B14F-4D97-AF65-F5344CB8AC3E}">
        <p14:creationId xmlns:p14="http://schemas.microsoft.com/office/powerpoint/2010/main" val="9884493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4888" y="-14387"/>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1461"/>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PHD-SPECIFIC</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noProof="0" dirty="0">
                <a:solidFill>
                  <a:prstClr val="white"/>
                </a:solidFill>
                <a:latin typeface="Arial" panose="020B0604020202020204" pitchFamily="34" charset="0"/>
                <a:cs typeface="Arial" panose="020B0604020202020204" pitchFamily="34" charset="0"/>
              </a:rPr>
              <a:t>INFORMATION</a:t>
            </a:r>
            <a:endPar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Content Placeholder 2"/>
          <p:cNvSpPr txBox="1">
            <a:spLocks/>
          </p:cNvSpPr>
          <p:nvPr/>
        </p:nvSpPr>
        <p:spPr>
          <a:xfrm>
            <a:off x="3374503" y="430268"/>
            <a:ext cx="8209056" cy="26518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rPr>
              <a:t>Policy</a:t>
            </a:r>
            <a:r>
              <a:rPr kumimoji="0" lang="en-US" sz="2400" b="0" i="0" u="none" strike="noStrike" kern="1200" cap="none" spc="0" normalizeH="0" noProof="0" dirty="0">
                <a:ln>
                  <a:noFill/>
                </a:ln>
                <a:solidFill>
                  <a:prstClr val="black"/>
                </a:solidFill>
                <a:effectLst/>
                <a:uLnTx/>
                <a:uFillTx/>
                <a:latin typeface="Calibri" panose="020F0502020204030204"/>
              </a:rPr>
              <a:t> on student stipends</a:t>
            </a: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noProof="0" dirty="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noProof="0" dirty="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noProof="0" dirty="0">
              <a:ln>
                <a:noFill/>
              </a:ln>
              <a:solidFill>
                <a:prstClr val="black"/>
              </a:solidFill>
              <a:effectLst/>
              <a:uLnTx/>
              <a:uFillTx/>
              <a:latin typeface="Calibri" panose="020F0502020204030204"/>
            </a:endParaRPr>
          </a:p>
          <a:p>
            <a:pPr marL="228600" marR="0" lvl="0" indent="-2286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1200"/>
              </a:spcAft>
              <a:buClrTx/>
              <a:buSzTx/>
              <a:buNone/>
              <a:tabLst/>
              <a:defRPr/>
            </a:pPr>
            <a:endParaRPr lang="en-US" sz="2400" dirty="0">
              <a:solidFill>
                <a:prstClr val="black"/>
              </a:solidFill>
              <a:latin typeface="Calibri" panose="020F0502020204030204"/>
            </a:endParaRPr>
          </a:p>
          <a:p>
            <a:pPr marL="0" marR="0" lvl="0" indent="0" algn="l" defTabSz="914400" rtl="0" eaLnBrk="1" fontAlgn="auto" latinLnBrk="0" hangingPunct="1">
              <a:lnSpc>
                <a:spcPts val="1000"/>
              </a:lnSpc>
              <a:spcBef>
                <a:spcPts val="0"/>
              </a:spcBef>
              <a:spcAft>
                <a:spcPts val="1200"/>
              </a:spcAft>
              <a:buClrTx/>
              <a:buSzTx/>
              <a:buNone/>
              <a:tabLst/>
              <a:defRPr/>
            </a:pPr>
            <a:endParaRPr kumimoji="0" lang="en-US" sz="2400" b="0" i="0" u="none" strike="noStrike" kern="1200" cap="none" spc="0" normalizeH="0" noProof="0" dirty="0">
              <a:ln>
                <a:noFill/>
              </a:ln>
              <a:solidFill>
                <a:prstClr val="black"/>
              </a:solidFill>
              <a:effectLst/>
              <a:uLnTx/>
              <a:uFillTx/>
              <a:latin typeface="Calibri" panose="020F0502020204030204"/>
            </a:endParaRPr>
          </a:p>
          <a:p>
            <a:pPr lvl="0">
              <a:lnSpc>
                <a:spcPct val="100000"/>
              </a:lnSpc>
              <a:spcBef>
                <a:spcPts val="0"/>
              </a:spcBef>
              <a:spcAft>
                <a:spcPts val="1200"/>
              </a:spcAft>
              <a:defRPr/>
            </a:pPr>
            <a:r>
              <a:rPr lang="en-US" sz="2400" baseline="0" dirty="0">
                <a:solidFill>
                  <a:prstClr val="black"/>
                </a:solidFill>
                <a:latin typeface="Calibri" panose="020F0502020204030204"/>
              </a:rPr>
              <a:t>Health</a:t>
            </a:r>
            <a:r>
              <a:rPr lang="en-US" sz="2400" dirty="0">
                <a:solidFill>
                  <a:prstClr val="black"/>
                </a:solidFill>
                <a:latin typeface="Calibri" panose="020F0502020204030204"/>
              </a:rPr>
              <a:t> insurance questions?</a:t>
            </a:r>
          </a:p>
          <a:p>
            <a:pPr lvl="1">
              <a:lnSpc>
                <a:spcPct val="100000"/>
              </a:lnSpc>
              <a:spcBef>
                <a:spcPts val="0"/>
              </a:spcBef>
              <a:spcAft>
                <a:spcPts val="1200"/>
              </a:spcAft>
              <a:defRPr/>
            </a:pPr>
            <a:r>
              <a:rPr lang="en-US" dirty="0">
                <a:solidFill>
                  <a:prstClr val="black"/>
                </a:solidFill>
                <a:latin typeface="Calibri" panose="020F0502020204030204"/>
              </a:rPr>
              <a:t>Dr. Melissa Tyler</a:t>
            </a:r>
            <a:r>
              <a:rPr lang="en-US" dirty="0"/>
              <a:t> </a:t>
            </a:r>
            <a:r>
              <a:rPr lang="en-US" u="sng" dirty="0">
                <a:hlinkClick r:id="rId3"/>
              </a:rPr>
              <a:t>gradhealthins@vcu.edu</a:t>
            </a:r>
            <a:r>
              <a:rPr lang="en-US" dirty="0">
                <a:solidFill>
                  <a:prstClr val="black"/>
                </a:solidFill>
                <a:latin typeface="Calibri" panose="020F0502020204030204"/>
              </a:rPr>
              <a:t> </a:t>
            </a:r>
            <a:endParaRPr kumimoji="0" lang="en-US" b="0" i="0" u="none" strike="noStrike" kern="1200" cap="none" spc="0" normalizeH="0" baseline="0" noProof="0" dirty="0">
              <a:ln>
                <a:noFill/>
              </a:ln>
              <a:solidFill>
                <a:prstClr val="black"/>
              </a:solidFill>
              <a:effectLst/>
              <a:uLnTx/>
              <a:uFillTx/>
              <a:latin typeface="Calibri" panose="020F0502020204030204"/>
            </a:endParaRPr>
          </a:p>
        </p:txBody>
      </p:sp>
      <p:pic>
        <p:nvPicPr>
          <p:cNvPr id="8" name="Picture 7"/>
          <p:cNvPicPr>
            <a:picLocks noChangeAspect="1"/>
          </p:cNvPicPr>
          <p:nvPr/>
        </p:nvPicPr>
        <p:blipFill>
          <a:blip r:embed="rId4"/>
          <a:stretch>
            <a:fillRect/>
          </a:stretch>
        </p:blipFill>
        <p:spPr>
          <a:xfrm>
            <a:off x="3374503" y="849403"/>
            <a:ext cx="8535418" cy="4299637"/>
          </a:xfrm>
          <a:prstGeom prst="rect">
            <a:avLst/>
          </a:prstGeom>
        </p:spPr>
      </p:pic>
      <p:sp>
        <p:nvSpPr>
          <p:cNvPr id="12" name="Right Arrow 11"/>
          <p:cNvSpPr/>
          <p:nvPr/>
        </p:nvSpPr>
        <p:spPr>
          <a:xfrm>
            <a:off x="3700131" y="4210488"/>
            <a:ext cx="306065" cy="2126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782709" y="4034499"/>
            <a:ext cx="3583032" cy="1384995"/>
          </a:xfrm>
          <a:prstGeom prst="rect">
            <a:avLst/>
          </a:prstGeom>
          <a:solidFill>
            <a:schemeClr val="accent4">
              <a:lumMod val="60000"/>
              <a:lumOff val="40000"/>
            </a:schemeClr>
          </a:solidFill>
        </p:spPr>
        <p:txBody>
          <a:bodyPr wrap="none" rtlCol="0">
            <a:spAutoFit/>
          </a:bodyPr>
          <a:lstStyle/>
          <a:p>
            <a:pPr marL="285750" indent="-285750">
              <a:buFont typeface="Arial" panose="020B0604020202020204" pitchFamily="34" charset="0"/>
              <a:buChar char="•"/>
            </a:pPr>
            <a:r>
              <a:rPr lang="en-US" sz="2800" dirty="0"/>
              <a:t>100% commitment</a:t>
            </a:r>
          </a:p>
          <a:p>
            <a:pPr marL="285750" indent="-285750">
              <a:buFont typeface="Arial" panose="020B0604020202020204" pitchFamily="34" charset="0"/>
              <a:buChar char="•"/>
            </a:pPr>
            <a:r>
              <a:rPr lang="en-US" sz="2800" dirty="0"/>
              <a:t>Funding coordination</a:t>
            </a:r>
          </a:p>
          <a:p>
            <a:pPr marL="285750" indent="-285750">
              <a:buFont typeface="Arial" panose="020B0604020202020204" pitchFamily="34" charset="0"/>
              <a:buChar char="•"/>
            </a:pPr>
            <a:r>
              <a:rPr lang="en-US" sz="2800" dirty="0"/>
              <a:t>Volunteer/other</a:t>
            </a:r>
          </a:p>
        </p:txBody>
      </p:sp>
    </p:spTree>
    <p:extLst>
      <p:ext uri="{BB962C8B-B14F-4D97-AF65-F5344CB8AC3E}">
        <p14:creationId xmlns:p14="http://schemas.microsoft.com/office/powerpoint/2010/main" val="364815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4E3A87-CADD-014A-9869-80D9DDBE4E4E}"/>
              </a:ext>
            </a:extLst>
          </p:cNvPr>
          <p:cNvPicPr>
            <a:picLocks noChangeAspect="1"/>
          </p:cNvPicPr>
          <p:nvPr/>
        </p:nvPicPr>
        <p:blipFill>
          <a:blip r:embed="rId2"/>
          <a:stretch>
            <a:fillRect/>
          </a:stretch>
        </p:blipFill>
        <p:spPr>
          <a:xfrm>
            <a:off x="1632" y="0"/>
            <a:ext cx="12172950" cy="6858000"/>
          </a:xfrm>
          <a:prstGeom prst="rect">
            <a:avLst/>
          </a:prstGeom>
        </p:spPr>
      </p:pic>
      <p:sp>
        <p:nvSpPr>
          <p:cNvPr id="4" name="TextBox 3">
            <a:extLst>
              <a:ext uri="{FF2B5EF4-FFF2-40B4-BE49-F238E27FC236}">
                <a16:creationId xmlns:a16="http://schemas.microsoft.com/office/drawing/2014/main" id="{504ED3BE-C943-9B4F-869E-FF5524DFA6A0}"/>
              </a:ext>
            </a:extLst>
          </p:cNvPr>
          <p:cNvSpPr txBox="1"/>
          <p:nvPr/>
        </p:nvSpPr>
        <p:spPr>
          <a:xfrm>
            <a:off x="6349" y="767429"/>
            <a:ext cx="30960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RESOURCES FOR STUDENTS</a:t>
            </a:r>
          </a:p>
        </p:txBody>
      </p:sp>
      <p:cxnSp>
        <p:nvCxnSpPr>
          <p:cNvPr id="6" name="Straight Connector 5">
            <a:extLst>
              <a:ext uri="{FF2B5EF4-FFF2-40B4-BE49-F238E27FC236}">
                <a16:creationId xmlns:a16="http://schemas.microsoft.com/office/drawing/2014/main" id="{D09DF838-4022-4B47-B38A-A2E765A0907B}"/>
              </a:ext>
            </a:extLst>
          </p:cNvPr>
          <p:cNvCxnSpPr>
            <a:cxnSpLocks/>
          </p:cNvCxnSpPr>
          <p:nvPr/>
        </p:nvCxnSpPr>
        <p:spPr>
          <a:xfrm>
            <a:off x="150125" y="1599603"/>
            <a:ext cx="2784144"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3BC6CCE-B2F9-44A7-AD68-7B4C207EDCB4}"/>
              </a:ext>
            </a:extLst>
          </p:cNvPr>
          <p:cNvSpPr txBox="1"/>
          <p:nvPr/>
        </p:nvSpPr>
        <p:spPr>
          <a:xfrm>
            <a:off x="8261034" y="1268717"/>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30876" y="244209"/>
            <a:ext cx="88326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4472C4"/>
                </a:solidFill>
                <a:effectLst/>
                <a:uLnTx/>
                <a:uFillTx/>
                <a:latin typeface="Calibri" panose="020F0502020204030204"/>
                <a:ea typeface="+mn-ea"/>
                <a:cs typeface="+mn-cs"/>
              </a:rPr>
              <a:t>https://medschool.vcu.edu/education/graduate/current-students/</a:t>
            </a:r>
            <a:endParaRPr kumimoji="0" lang="en-US" sz="2400" b="0" i="0" u="sng" strike="noStrike" kern="1200" cap="none" spc="0" normalizeH="0" baseline="0" noProof="0" dirty="0">
              <a:ln>
                <a:noFill/>
              </a:ln>
              <a:solidFill>
                <a:srgbClr val="4472C4"/>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336742" y="824134"/>
            <a:ext cx="8550457" cy="5586521"/>
          </a:xfrm>
          <a:prstGeom prst="rect">
            <a:avLst/>
          </a:prstGeom>
        </p:spPr>
      </p:pic>
    </p:spTree>
    <p:extLst>
      <p:ext uri="{BB962C8B-B14F-4D97-AF65-F5344CB8AC3E}">
        <p14:creationId xmlns:p14="http://schemas.microsoft.com/office/powerpoint/2010/main" val="19693914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master">
  <a:themeElements>
    <a:clrScheme name="Custom 3">
      <a:dk1>
        <a:sysClr val="windowText" lastClr="000000"/>
      </a:dk1>
      <a:lt1>
        <a:sysClr val="window" lastClr="FFFFFF"/>
      </a:lt1>
      <a:dk2>
        <a:srgbClr val="FFA800"/>
      </a:dk2>
      <a:lt2>
        <a:srgbClr val="C0C1BF"/>
      </a:lt2>
      <a:accent1>
        <a:srgbClr val="E57200"/>
      </a:accent1>
      <a:accent2>
        <a:srgbClr val="FFCE00"/>
      </a:accent2>
      <a:accent3>
        <a:srgbClr val="00B3BE"/>
      </a:accent3>
      <a:accent4>
        <a:srgbClr val="856822"/>
      </a:accent4>
      <a:accent5>
        <a:srgbClr val="275E37"/>
      </a:accent5>
      <a:accent6>
        <a:srgbClr val="B2E0D6"/>
      </a:accent6>
      <a:hlink>
        <a:srgbClr val="E5CBB1"/>
      </a:hlink>
      <a:folHlink>
        <a:srgbClr val="CCDB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Section-master">
  <a:themeElements>
    <a:clrScheme name="Custom 3">
      <a:dk1>
        <a:sysClr val="windowText" lastClr="000000"/>
      </a:dk1>
      <a:lt1>
        <a:sysClr val="window" lastClr="FFFFFF"/>
      </a:lt1>
      <a:dk2>
        <a:srgbClr val="FFA800"/>
      </a:dk2>
      <a:lt2>
        <a:srgbClr val="C0C1BF"/>
      </a:lt2>
      <a:accent1>
        <a:srgbClr val="E57200"/>
      </a:accent1>
      <a:accent2>
        <a:srgbClr val="FFCE00"/>
      </a:accent2>
      <a:accent3>
        <a:srgbClr val="00B3BE"/>
      </a:accent3>
      <a:accent4>
        <a:srgbClr val="856822"/>
      </a:accent4>
      <a:accent5>
        <a:srgbClr val="275E37"/>
      </a:accent5>
      <a:accent6>
        <a:srgbClr val="B2E0D6"/>
      </a:accent6>
      <a:hlink>
        <a:srgbClr val="E5CBB1"/>
      </a:hlink>
      <a:folHlink>
        <a:srgbClr val="CCDB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SketchLinesVTI">
  <a:themeElements>
    <a:clrScheme name="SketchLines">
      <a:dk1>
        <a:sysClr val="windowText" lastClr="000000"/>
      </a:dk1>
      <a:lt1>
        <a:sysClr val="window" lastClr="FFFFFF"/>
      </a:lt1>
      <a:dk2>
        <a:srgbClr val="564E4E"/>
      </a:dk2>
      <a:lt2>
        <a:srgbClr val="EEEBE2"/>
      </a:lt2>
      <a:accent1>
        <a:srgbClr val="E54837"/>
      </a:accent1>
      <a:accent2>
        <a:srgbClr val="947F53"/>
      </a:accent2>
      <a:accent3>
        <a:srgbClr val="BE8D64"/>
      </a:accent3>
      <a:accent4>
        <a:srgbClr val="E0C171"/>
      </a:accent4>
      <a:accent5>
        <a:srgbClr val="968572"/>
      </a:accent5>
      <a:accent6>
        <a:srgbClr val="855D5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docProps/app.xml><?xml version="1.0" encoding="utf-8"?>
<Properties xmlns="http://schemas.openxmlformats.org/officeDocument/2006/extended-properties" xmlns:vt="http://schemas.openxmlformats.org/officeDocument/2006/docPropsVTypes">
  <Template/>
  <TotalTime>2440</TotalTime>
  <Words>5070</Words>
  <Application>Microsoft Office PowerPoint</Application>
  <PresentationFormat>Widescreen</PresentationFormat>
  <Paragraphs>716</Paragraphs>
  <Slides>83</Slides>
  <Notes>31</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83</vt:i4>
      </vt:variant>
    </vt:vector>
  </HeadingPairs>
  <TitlesOfParts>
    <vt:vector size="110" baseType="lpstr">
      <vt:lpstr>Meiryo</vt:lpstr>
      <vt:lpstr>游ゴシック</vt:lpstr>
      <vt:lpstr>Arial</vt:lpstr>
      <vt:lpstr>Arial Narrow</vt:lpstr>
      <vt:lpstr>Bitter SemiBold</vt:lpstr>
      <vt:lpstr>Calibri</vt:lpstr>
      <vt:lpstr>Calibri Light</vt:lpstr>
      <vt:lpstr>Corbel</vt:lpstr>
      <vt:lpstr>David</vt:lpstr>
      <vt:lpstr>Hadassah Friedlaender</vt:lpstr>
      <vt:lpstr>Inter</vt:lpstr>
      <vt:lpstr>League Spartan</vt:lpstr>
      <vt:lpstr>Mangal</vt:lpstr>
      <vt:lpstr>Noto Sans</vt:lpstr>
      <vt:lpstr>Open Sans</vt:lpstr>
      <vt:lpstr>Stencil</vt:lpstr>
      <vt:lpstr>Times New Roman</vt:lpstr>
      <vt:lpstr>Wingdings</vt:lpstr>
      <vt:lpstr>1_Office Theme</vt:lpstr>
      <vt:lpstr>2_Office Theme</vt:lpstr>
      <vt:lpstr>Office Theme</vt:lpstr>
      <vt:lpstr>Section-master</vt:lpstr>
      <vt:lpstr>3_Office Theme</vt:lpstr>
      <vt:lpstr>4_Office Theme</vt:lpstr>
      <vt:lpstr>5_Office Theme</vt:lpstr>
      <vt:lpstr>1_Section-master</vt:lpstr>
      <vt:lpstr>SketchLinesVTI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Diversity Imperative: Establishing Diversity,  Equity, &amp; Inclusion as Drivers of Excellence</vt:lpstr>
      <vt:lpstr>VCU SOM DEI Office</vt:lpstr>
      <vt:lpstr>A prospective student who is interviewing very soon reached out after seeing people on the OUTList to talk more about the Richmond and VCUSOM LGBTQ+ community.   I knew VCU's stance on inclusion when I chose VCU but for others, I can imagine this can certainly be a fear of deciding where to go to school.   Thank you so much for your continued work on increasing visibility and inclusion!!!!</vt:lpstr>
      <vt:lpstr>SOM Department Leadership</vt:lpstr>
      <vt:lpstr>PowerPoint Presentation</vt:lpstr>
      <vt:lpstr>Diversity, Equity and Inclusion Statement</vt:lpstr>
      <vt:lpstr>DEI in Advancing SOM Mission</vt:lpstr>
      <vt:lpstr>PowerPoint Presentation</vt:lpstr>
      <vt:lpstr>PowerPoint Presentation</vt:lpstr>
      <vt:lpstr>Diversity, Equity, Inclusion, Accessibility: NIH Framework </vt:lpstr>
      <vt:lpstr>PowerPoint Presentation</vt:lpstr>
      <vt:lpstr>PowerPoint Presentation</vt:lpstr>
      <vt:lpstr>PowerPoint Presentation</vt:lpstr>
      <vt:lpstr>  Division of Academic Success </vt:lpstr>
      <vt:lpstr>What is Considered a Disability?</vt:lpstr>
      <vt:lpstr>Academic Accommodations</vt:lpstr>
      <vt:lpstr>What’s the process?</vt:lpstr>
      <vt:lpstr>What do I need to remember?</vt:lpstr>
      <vt:lpstr>Academic Support Services (available for every student) </vt:lpstr>
      <vt:lpstr>Why does this feel like I’m drinking from a  FIRE-HOSE?  --APRIL APEERSON, MS UCSD SOM</vt:lpstr>
      <vt:lpstr>My current Study Strategy?</vt:lpstr>
      <vt:lpstr> Active Learning  </vt:lpstr>
      <vt:lpstr>   Let Me Learn Theory</vt:lpstr>
      <vt:lpstr>The Learning Connections Inventory©</vt:lpstr>
      <vt:lpstr>PowerPoint Presentation</vt:lpstr>
      <vt:lpstr>Action Plan</vt:lpstr>
      <vt:lpstr>PowerPoint Presentation</vt:lpstr>
      <vt:lpstr>PowerPoint Presentation</vt:lpstr>
      <vt:lpstr>Student Conduct &amp; Academic Integrity </vt:lpstr>
      <vt:lpstr>VCU Honor System</vt:lpstr>
      <vt:lpstr>VCU Honor System &amp; Standards of Academic Conduct </vt:lpstr>
      <vt:lpstr>VCU Honor System</vt:lpstr>
      <vt:lpstr>What You Can Do </vt:lpstr>
      <vt:lpstr>Process</vt:lpstr>
      <vt:lpstr>Sanctions</vt:lpstr>
      <vt:lpstr>Other Potential Actions</vt:lpstr>
      <vt:lpstr>Honor Pledge: </vt:lpstr>
      <vt:lpstr>VCU Student Code of Conduct</vt:lpstr>
      <vt:lpstr>PowerPoint Presentation</vt:lpstr>
      <vt:lpstr>Become familiar with the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TO EXPECT IN GRADUATE SCHOOL</vt:lpstr>
      <vt:lpstr>OUR PANELISTS</vt:lpstr>
      <vt:lpstr>SOM Student Lounge Grand Re-opening!</vt:lpstr>
      <vt:lpstr>PowerPoint Presentation</vt:lpstr>
      <vt:lpstr>PowerPoint Presentation</vt:lpstr>
      <vt:lpstr>PowerPoint Presentation</vt:lpstr>
    </vt:vector>
  </TitlesOfParts>
  <Company>Virginia Commonwealth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Grotewiel</dc:creator>
  <cp:lastModifiedBy>Mary Rosenthal</cp:lastModifiedBy>
  <cp:revision>540</cp:revision>
  <dcterms:created xsi:type="dcterms:W3CDTF">2017-08-19T16:43:30Z</dcterms:created>
  <dcterms:modified xsi:type="dcterms:W3CDTF">2023-08-17T12:41:18Z</dcterms:modified>
</cp:coreProperties>
</file>