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5"/>
  </p:notesMasterIdLst>
  <p:sldIdLst>
    <p:sldId id="288" r:id="rId5"/>
    <p:sldId id="381" r:id="rId6"/>
    <p:sldId id="290" r:id="rId7"/>
    <p:sldId id="292" r:id="rId8"/>
    <p:sldId id="307" r:id="rId9"/>
    <p:sldId id="427" r:id="rId10"/>
    <p:sldId id="300" r:id="rId11"/>
    <p:sldId id="314" r:id="rId12"/>
    <p:sldId id="392" r:id="rId13"/>
    <p:sldId id="430" r:id="rId14"/>
    <p:sldId id="431" r:id="rId15"/>
    <p:sldId id="263" r:id="rId16"/>
    <p:sldId id="432" r:id="rId17"/>
    <p:sldId id="256" r:id="rId18"/>
    <p:sldId id="342" r:id="rId19"/>
    <p:sldId id="344" r:id="rId20"/>
    <p:sldId id="259" r:id="rId21"/>
    <p:sldId id="262" r:id="rId22"/>
    <p:sldId id="323" r:id="rId23"/>
    <p:sldId id="285" r:id="rId24"/>
    <p:sldId id="433" r:id="rId25"/>
    <p:sldId id="434" r:id="rId26"/>
    <p:sldId id="258" r:id="rId27"/>
    <p:sldId id="435" r:id="rId28"/>
    <p:sldId id="436" r:id="rId29"/>
    <p:sldId id="270" r:id="rId30"/>
    <p:sldId id="271" r:id="rId31"/>
    <p:sldId id="437" r:id="rId32"/>
    <p:sldId id="260" r:id="rId33"/>
    <p:sldId id="264" r:id="rId34"/>
    <p:sldId id="273" r:id="rId35"/>
    <p:sldId id="272" r:id="rId36"/>
    <p:sldId id="438" r:id="rId37"/>
    <p:sldId id="439" r:id="rId38"/>
    <p:sldId id="440" r:id="rId39"/>
    <p:sldId id="441" r:id="rId40"/>
    <p:sldId id="442" r:id="rId41"/>
    <p:sldId id="443" r:id="rId42"/>
    <p:sldId id="444" r:id="rId43"/>
    <p:sldId id="44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1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1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0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1293D-1D81-4377-B5E1-7A9C96537AB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48CC6-E5E6-467D-85A9-CF920E8BE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3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D74099-1161-0A40-B664-C5C32EFE9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7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cd18aea75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1cd18aea7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562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cd18aea75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1cd18aea7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5061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727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cd18aea75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g1cd18aea7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965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D74099-1161-0A40-B664-C5C32EFE9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774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a bit about what the RAM entails, including the fact that we make a recommendation based on their needs/presenting concerns</a:t>
            </a:r>
            <a:endParaRPr/>
          </a:p>
        </p:txBody>
      </p:sp>
      <p:sp>
        <p:nvSpPr>
          <p:cNvPr id="108" name="Google Shape;10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cd18aea75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1cd18aea7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Provide quick background information about services – touching on Advocacy and RnR </a:t>
            </a:r>
            <a:endParaRPr/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17E-4EDE-43E6-8C2B-4FDB15AFC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EBD96B-9C68-4F55-97D8-2D29664F2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C1E0C-46AA-462E-900E-B887A8BA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0DEA0-40E6-456A-B623-93B4E5DC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2ED31-97D7-48B7-BDF1-AD19E255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6228-FB72-4751-B3BF-1A1A2474A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91845-F6C4-41B9-B6C5-8067846A7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F9ED5-6C50-4D88-AE5A-4E9C2E0F9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7BEF8-46B2-4F2D-A3F1-E1E4850F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553F3-0721-45A9-9DFD-7C838CED1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64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A79F68-BCB6-4BD7-9D9E-97C9EACC0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5ABA2-5E3C-4649-B1C3-9D33176E2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93BE-9499-4E04-A407-C3DD91059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100FB-1DDE-4859-A9BE-85314FA4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BEDA0-2C19-4144-BCC5-46110ED9C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07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C8CD5-B93A-DF49-A2E0-2AF6F8C02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D3803-E0A6-3342-95FA-431767BB1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C1B32-B65B-3449-85BB-462CC58603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DF7D953B-0F3C-6C41-B68C-13926DA1CF4E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14165-D12A-4544-9EC4-57966772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D1841-0E17-E542-A5BE-4A184254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35D352C1-B21D-0247-9D41-0050738434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10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BE31-17B6-D649-80D7-5C8A53204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35AED-A862-414E-A6E6-1526E3ACA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  <a:lvl2pPr>
              <a:defRPr b="0" i="0">
                <a:latin typeface="Arial Regular"/>
              </a:defRPr>
            </a:lvl2pPr>
            <a:lvl3pPr>
              <a:defRPr b="0" i="0">
                <a:latin typeface="Arial Regular"/>
              </a:defRPr>
            </a:lvl3pPr>
            <a:lvl4pPr>
              <a:defRPr b="0" i="0">
                <a:latin typeface="Arial Regular"/>
              </a:defRPr>
            </a:lvl4pPr>
            <a:lvl5pPr>
              <a:defRPr b="0" i="0">
                <a:latin typeface="Arial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C4DA4-671D-F64F-B95B-7D3DC198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DF7D953B-0F3C-6C41-B68C-13926DA1CF4E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00889-3895-3A43-97F7-0F7104A5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476B7-2CEC-0646-902F-EDF26F256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35D352C1-B21D-0247-9D41-0050738434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25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20564-5D30-D04F-B57B-E1501950C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0" i="0">
                <a:latin typeface="Arial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AD75A-E6CA-1446-BEF6-3703F38E1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920C9-7BFA-874C-BA0A-45EE852926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DF7D953B-0F3C-6C41-B68C-13926DA1CF4E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F03B8-DA84-1347-A9B6-0C11AB835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59D49-791F-3747-8249-F0BB7C86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35D352C1-B21D-0247-9D41-0050738434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65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C1E70-6797-6948-B69B-B36815662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F8AA2-5AFE-F34A-BB6B-ABD8817D7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  <a:lvl2pPr>
              <a:defRPr b="0" i="0">
                <a:latin typeface="Arial Regular"/>
              </a:defRPr>
            </a:lvl2pPr>
            <a:lvl3pPr>
              <a:defRPr b="0" i="0">
                <a:latin typeface="Arial Regular"/>
              </a:defRPr>
            </a:lvl3pPr>
            <a:lvl4pPr>
              <a:defRPr b="0" i="0">
                <a:latin typeface="Arial Regular"/>
              </a:defRPr>
            </a:lvl4pPr>
            <a:lvl5pPr>
              <a:defRPr b="0" i="0">
                <a:latin typeface="Arial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F60A2-717B-0F41-8815-481A1A8A8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  <a:lvl2pPr>
              <a:defRPr b="0" i="0">
                <a:latin typeface="Arial Regular"/>
              </a:defRPr>
            </a:lvl2pPr>
            <a:lvl3pPr>
              <a:defRPr b="0" i="0">
                <a:latin typeface="Arial Regular"/>
              </a:defRPr>
            </a:lvl3pPr>
            <a:lvl4pPr>
              <a:defRPr b="0" i="0">
                <a:latin typeface="Arial Regular"/>
              </a:defRPr>
            </a:lvl4pPr>
            <a:lvl5pPr>
              <a:defRPr b="0" i="0">
                <a:latin typeface="Arial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6A8C7-4513-E54D-99C8-B3578D282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DF7D953B-0F3C-6C41-B68C-13926DA1CF4E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634D5-855D-5646-8044-B2707466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1E269-3E8B-6B40-B8E7-BFE8F717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35D352C1-B21D-0247-9D41-0050738434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882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1664-612E-6247-A4B9-86684861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0F316-0459-B942-9C1D-41A106773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Arial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AAD78-D3D0-054E-AED2-40C4FA493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  <a:lvl2pPr>
              <a:defRPr b="0" i="0">
                <a:latin typeface="Arial Regular"/>
              </a:defRPr>
            </a:lvl2pPr>
            <a:lvl3pPr>
              <a:defRPr b="0" i="0">
                <a:latin typeface="Arial Regular"/>
              </a:defRPr>
            </a:lvl3pPr>
            <a:lvl4pPr>
              <a:defRPr b="0" i="0">
                <a:latin typeface="Arial Regular"/>
              </a:defRPr>
            </a:lvl4pPr>
            <a:lvl5pPr>
              <a:defRPr b="0" i="0">
                <a:latin typeface="Arial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F7CB7E-431E-A044-BDBB-28E190D9C1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Arial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3828C-7E9A-7E42-8518-D104A4DF46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  <a:lvl2pPr>
              <a:defRPr b="0" i="0">
                <a:latin typeface="Arial Regular"/>
              </a:defRPr>
            </a:lvl2pPr>
            <a:lvl3pPr>
              <a:defRPr b="0" i="0">
                <a:latin typeface="Arial Regular"/>
              </a:defRPr>
            </a:lvl3pPr>
            <a:lvl4pPr>
              <a:defRPr b="0" i="0">
                <a:latin typeface="Arial Regular"/>
              </a:defRPr>
            </a:lvl4pPr>
            <a:lvl5pPr>
              <a:defRPr b="0" i="0">
                <a:latin typeface="Arial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4C8462-5D10-EE4D-B93C-0037E3E40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DF7D953B-0F3C-6C41-B68C-13926DA1CF4E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912047-41F3-0441-A906-37FCD4153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265B3-F9DC-6043-B6CC-B8A763A3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35D352C1-B21D-0247-9D41-0050738434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93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DEAD1-C5CD-4A4B-8071-B3785C64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1F9E6-8982-5548-8460-7637CDD55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DF7D953B-0F3C-6C41-B68C-13926DA1CF4E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FFE8C-4A97-D648-8D04-058C93DE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8B0DF-B188-F549-B241-826A2647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35D352C1-B21D-0247-9D41-0050738434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66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545F7-6FA4-0044-B0EC-7B363AFAC4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DF7D953B-0F3C-6C41-B68C-13926DA1CF4E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AEEADC-7BC7-5B43-B544-25C21046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4E043-E1CE-F242-A60F-8EB10EB5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35D352C1-B21D-0247-9D41-0050738434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23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61F0-3038-154B-B1A2-1D66B665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Arial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A5970-7958-D244-A88C-F637866D2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Arial Regular"/>
              </a:defRPr>
            </a:lvl1pPr>
            <a:lvl2pPr>
              <a:defRPr sz="2800" b="0" i="0">
                <a:latin typeface="Arial Regular"/>
              </a:defRPr>
            </a:lvl2pPr>
            <a:lvl3pPr>
              <a:defRPr sz="2400" b="0" i="0">
                <a:latin typeface="Arial Regular"/>
              </a:defRPr>
            </a:lvl3pPr>
            <a:lvl4pPr>
              <a:defRPr sz="2000" b="0" i="0">
                <a:latin typeface="Arial Regular"/>
              </a:defRPr>
            </a:lvl4pPr>
            <a:lvl5pPr>
              <a:defRPr sz="2000" b="0" i="0">
                <a:latin typeface="Arial Regular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72357-C390-3B45-B7BB-10E37411D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2BF09-9EDB-3B48-A4D7-26CFFEF87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DF7D953B-0F3C-6C41-B68C-13926DA1CF4E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0EBF6-3649-8D43-9222-2A57A8C6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FEE86-2543-8C42-928C-2DC84CE0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35D352C1-B21D-0247-9D41-0050738434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33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710C0-7747-497B-ADE8-5E688A2C6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D83B0-C79E-4407-B4A6-CF232E0D7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7787A-AACA-468C-A798-BFB1CD04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28F05-4409-4ADA-9324-2496C89BF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35DA1-0851-48EB-8CB6-365817D6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36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73E9-3E0E-614B-8F89-B6049F392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Arial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388BB-8EE3-284C-8819-982AB8408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Arial Regula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64224-92A1-2B4D-8091-730373AA8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35A57-1D86-DC44-AA53-569C4EE79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DF7D953B-0F3C-6C41-B68C-13926DA1CF4E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AC5D5-BB64-C946-84D6-F0ED45C6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C6F06-7B2A-B749-BCAE-1BD4C1A5F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35D352C1-B21D-0247-9D41-0050738434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84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FCA8-459D-0A47-AA70-8C5D6CB6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DD9F0-0221-A24A-9287-2CC910F2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Arial Regular"/>
              </a:defRPr>
            </a:lvl1pPr>
            <a:lvl2pPr>
              <a:defRPr b="0" i="0">
                <a:latin typeface="Arial Regular"/>
              </a:defRPr>
            </a:lvl2pPr>
            <a:lvl3pPr>
              <a:defRPr b="0" i="0">
                <a:latin typeface="Arial Regular"/>
              </a:defRPr>
            </a:lvl3pPr>
            <a:lvl4pPr>
              <a:defRPr b="0" i="0">
                <a:latin typeface="Arial Regular"/>
              </a:defRPr>
            </a:lvl4pPr>
            <a:lvl5pPr>
              <a:defRPr b="0" i="0">
                <a:latin typeface="Arial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34B09-076F-0E47-B7AB-4DC41BC5C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DF7D953B-0F3C-6C41-B68C-13926DA1CF4E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7E8FF-E8DF-C043-A29D-F7B35A46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587DF-028B-F641-9349-50F9A326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35D352C1-B21D-0247-9D41-0050738434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36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F61F4-3E60-0B4A-9EB9-4D7C45808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Arial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75AE5-306F-E141-A205-F7677A4C6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Arial Regular"/>
              </a:defRPr>
            </a:lvl1pPr>
            <a:lvl2pPr>
              <a:defRPr b="0" i="0">
                <a:latin typeface="Arial Regular"/>
              </a:defRPr>
            </a:lvl2pPr>
            <a:lvl3pPr>
              <a:defRPr b="0" i="0">
                <a:latin typeface="Arial Regular"/>
              </a:defRPr>
            </a:lvl3pPr>
            <a:lvl4pPr>
              <a:defRPr b="0" i="0">
                <a:latin typeface="Arial Regular"/>
              </a:defRPr>
            </a:lvl4pPr>
            <a:lvl5pPr>
              <a:defRPr b="0" i="0">
                <a:latin typeface="Arial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27605-01F8-9845-B093-0E82E08AA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DF7D953B-0F3C-6C41-B68C-13926DA1CF4E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30570-32B8-9345-8405-E3D12FE1E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1E83D-0D3D-0E46-9F08-7CE4BC77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070" y="625124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fld id="{35D352C1-B21D-0247-9D41-0050738434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43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28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32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04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0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54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01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5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8A38C-BF9C-4106-9315-0F4F6512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9AC92-1F6E-4DE7-B6BA-FC260F39C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66366-B0A8-431B-BC88-F4EED89A8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ED253-B405-4942-962B-26D2E84B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3B134-F3C8-4387-9B5C-27AF0A54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92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77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7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79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04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46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5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75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8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76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16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828C4-A963-46A1-84AC-20256BB6C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34087-6783-47BB-BD16-ECD848BAC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8B73A-BDE1-4987-99A3-694435A93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6ECC40-FA0A-4D60-802D-6DF34D24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BEA74-77DF-45FB-B0A8-1F727A532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96232-07CB-4168-8C0B-EBE29D04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21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62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10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90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8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6FAC-2A9A-4604-ABB2-96071884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1F7EF-3AF4-4AD5-AD41-00B68BB2C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C0BC1-AEED-4086-857E-5EA25835B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A5194-C34A-4D82-9EAC-9163F00AA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4EDA5A-CF59-4386-9065-886FC4B01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0B3CB5-4ACA-45C0-80D9-142A9A3A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2423F2-8494-4130-B57A-4D9C7A4B5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17C688-ADE8-4642-954E-D9D9EEE6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7CC7C-4713-463D-87A2-AE6B1713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1CF08D-5762-4AF4-AEDC-6ADDD69D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6F8E4E-AD44-484C-B06C-F1C4C9B2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7561E-5657-43D7-875A-86FC2046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14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9A439-9382-46D4-9174-2A9EF843F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F4EF35-37FC-4276-BAD7-4DABEAB9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6E760-ABB3-4524-A574-8FA16F6C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29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53544-969C-436D-A54F-DB13D11B1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9A31B-8215-49F9-9855-EE99FCBCA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D3B3D-40BE-4A3D-BD8C-7790E0BC1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3CEAC-DA0F-4EC1-B5D3-9CC338FA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501AD-A520-445C-9C15-68B76EE9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DA647-295F-45F7-A693-0AA9D218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29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DCD74-6226-4ED0-BE1F-734354851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B69FA7-7167-474B-AA18-F39C352FF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C6FF1-20E5-4FC2-BD55-D33DB1220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85CC-5D55-4990-A16C-93535252A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7CBA-6A80-4C1A-8BFF-76ABF1C2108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03D08-583D-4B8B-BA8E-2D2A9CB6A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53C3-018E-42E1-8553-1104AC50C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B557E2-EC70-4321-8A68-6C7CA9CF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5FDD5-A639-4696-9531-18366F0B1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79DAB-A24E-4E93-8546-854A87E1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27CBA-6A80-4C1A-8BFF-76ABF1C2108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37895-BC79-41BF-8C4D-984BD891C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6B1DC-62E0-44E8-AC5F-F431C9C7A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22952-7EDA-4962-8572-88DB2219C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42F145-CDE9-9043-8BF1-DDCE1B457E1B}"/>
              </a:ext>
            </a:extLst>
          </p:cNvPr>
          <p:cNvSpPr/>
          <p:nvPr userDrawn="1"/>
        </p:nvSpPr>
        <p:spPr>
          <a:xfrm>
            <a:off x="0" y="6538912"/>
            <a:ext cx="12192000" cy="3190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FFB300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62370-FB9D-424D-804E-AD03A237D8F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29988" y="5961888"/>
            <a:ext cx="1390091" cy="4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43036-83F6-7F45-9AB8-0F51BC3A7476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5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62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as.vcu.ed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yoptions@vcu.ed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hyperlink" Target="mailto:recovery@vcu.edu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CUSoMGradEd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3D39E-3641-E748-A96D-02448AB4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71490-8C2F-A941-BD78-F899FD1B1A54}"/>
              </a:ext>
            </a:extLst>
          </p:cNvPr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DEGREE ORIENTATION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91CF5-4584-41C6-8C0A-8274FDD3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9" y="382050"/>
            <a:ext cx="4391514" cy="61357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162050" y="3647585"/>
            <a:ext cx="9867900" cy="28174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Hoşgeldiniz     </a:t>
            </a:r>
            <a:r>
              <a:rPr kumimoji="0" lang="ar-A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أهلا بك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ja-JP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欢迎    </a:t>
            </a:r>
            <a:r>
              <a:rPr kumimoji="0" lang="ar-AE" altLang="ja-JP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</a:rPr>
              <a:t>خوش آمدید</a:t>
            </a:r>
            <a:r>
              <a:rPr kumimoji="0" lang="en-US" altLang="ja-JP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      Bienvenidos     Bienvenue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i-IN" altLang="ja-JP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Mangal" panose="02040503050203030202" pitchFamily="18" charset="0"/>
              </a:rPr>
              <a:t>स्वागत हे</a:t>
            </a:r>
            <a:r>
              <a:rPr kumimoji="0" lang="en-US" altLang="ja-JP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  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3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3D39E-3641-E748-A96D-02448AB4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71490-8C2F-A941-BD78-F899FD1B1A54}"/>
              </a:ext>
            </a:extLst>
          </p:cNvPr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DEGREE ORIENTATION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91CF5-4584-41C6-8C0A-8274FDD3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9" y="382050"/>
            <a:ext cx="4391514" cy="61357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162050" y="3647585"/>
            <a:ext cx="9867900" cy="28174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Hoşgeldiniz     </a:t>
            </a:r>
            <a:r>
              <a:rPr kumimoji="0" lang="ar-A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أهلا بك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ja-JP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欢迎    </a:t>
            </a:r>
            <a:r>
              <a:rPr kumimoji="0" lang="ar-AE" altLang="ja-JP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</a:rPr>
              <a:t>خوش آمدید</a:t>
            </a:r>
            <a:r>
              <a:rPr kumimoji="0" lang="en-US" altLang="ja-JP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      Bienvenidos     Bienvenue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i-IN" altLang="ja-JP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Mangal" panose="02040503050203030202" pitchFamily="18" charset="0"/>
              </a:rPr>
              <a:t>स्वागत हे</a:t>
            </a:r>
            <a:r>
              <a:rPr kumimoji="0" lang="en-US" altLang="ja-JP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  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4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3D39E-3641-E748-A96D-02448AB4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71490-8C2F-A941-BD78-F899FD1B1A54}"/>
              </a:ext>
            </a:extLst>
          </p:cNvPr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DEGREE ORIENTATION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2BFAC-B286-854C-95D2-58E5DA10085F}"/>
              </a:ext>
            </a:extLst>
          </p:cNvPr>
          <p:cNvSpPr txBox="1"/>
          <p:nvPr/>
        </p:nvSpPr>
        <p:spPr>
          <a:xfrm>
            <a:off x="1110341" y="4044049"/>
            <a:ext cx="9829799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Aron Lichtman, Ph.D.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SOM Director of Graduate Student Affairs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 of Medicine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Virginia Commonwealth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91CF5-4584-41C6-8C0A-8274FDD3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9" y="382050"/>
            <a:ext cx="4391514" cy="61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0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DDB3C53B-BEBC-4531-A5FA-3E8E12911D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83" y="179123"/>
            <a:ext cx="3865835" cy="36576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12F3853-FFA7-4F8A-99BB-08E3BEB173D2}"/>
              </a:ext>
            </a:extLst>
          </p:cNvPr>
          <p:cNvSpPr txBox="1">
            <a:spLocks/>
          </p:cNvSpPr>
          <p:nvPr/>
        </p:nvSpPr>
        <p:spPr>
          <a:xfrm>
            <a:off x="0" y="4003801"/>
            <a:ext cx="12192000" cy="1324850"/>
          </a:xfrm>
          <a:prstGeom prst="rect">
            <a:avLst/>
          </a:prstGeom>
        </p:spPr>
        <p:txBody>
          <a:bodyPr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Aron H. 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Lichtman, Ph.D.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Professor of Pharmacology and Toxicology</a:t>
            </a:r>
            <a:b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SOM Director of Graduate Student Affairs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14C-FB00-4CFB-902A-0FAD51555167}"/>
              </a:ext>
            </a:extLst>
          </p:cNvPr>
          <p:cNvSpPr txBox="1"/>
          <p:nvPr/>
        </p:nvSpPr>
        <p:spPr>
          <a:xfrm>
            <a:off x="3765916" y="5122104"/>
            <a:ext cx="56028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 Graduate Student Training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 Graduate Student Experience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Graduate Student Advocate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 Travel Awards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Oversee SOM Graduate Student Appeals Process</a:t>
            </a:r>
          </a:p>
        </p:txBody>
      </p:sp>
    </p:spTree>
    <p:extLst>
      <p:ext uri="{BB962C8B-B14F-4D97-AF65-F5344CB8AC3E}">
        <p14:creationId xmlns:p14="http://schemas.microsoft.com/office/powerpoint/2010/main" val="53632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3D39E-3641-E748-A96D-02448AB4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71490-8C2F-A941-BD78-F899FD1B1A54}"/>
              </a:ext>
            </a:extLst>
          </p:cNvPr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DEGREE ORIENTATION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2BFAC-B286-854C-95D2-58E5DA10085F}"/>
              </a:ext>
            </a:extLst>
          </p:cNvPr>
          <p:cNvSpPr txBox="1"/>
          <p:nvPr/>
        </p:nvSpPr>
        <p:spPr>
          <a:xfrm>
            <a:off x="1110341" y="4044049"/>
            <a:ext cx="98297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Debbie Roberts,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M.Ed.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Division for Academic Success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Assistant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Virginia Commonwealth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91CF5-4584-41C6-8C0A-8274FDD3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9" y="382050"/>
            <a:ext cx="4391514" cy="61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8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4C25D51E-EBE3-E942-A115-AC317D9A0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47244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VMI Building, 2</a:t>
            </a:r>
            <a:r>
              <a:rPr lang="en-US" baseline="30000" dirty="0"/>
              <a:t>nd</a:t>
            </a:r>
            <a:r>
              <a:rPr lang="en-US" dirty="0"/>
              <a:t> Floor(Suite 231)</a:t>
            </a:r>
          </a:p>
          <a:p>
            <a:r>
              <a:rPr lang="en-US" dirty="0"/>
              <a:t>Debbie Roberts</a:t>
            </a:r>
          </a:p>
          <a:p>
            <a:r>
              <a:rPr lang="en-US" dirty="0"/>
              <a:t>Brandi Daniels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b="1" i="1" u="sng"/>
              <a:t>Division of Academic Success</a:t>
            </a:r>
            <a:r>
              <a:rPr lang="en-US"/>
              <a:t/>
            </a:r>
            <a:br>
              <a:rPr lang="en-US"/>
            </a:br>
            <a:endParaRPr/>
          </a:p>
        </p:txBody>
      </p:sp>
      <p:sp>
        <p:nvSpPr>
          <p:cNvPr id="94" name="Google Shape;94;p2"/>
          <p:cNvSpPr txBox="1">
            <a:spLocks noGrp="1"/>
          </p:cNvSpPr>
          <p:nvPr>
            <p:ph type="body" idx="1"/>
          </p:nvPr>
        </p:nvSpPr>
        <p:spPr>
          <a:xfrm>
            <a:off x="1981200" y="1295401"/>
            <a:ext cx="8229600" cy="36877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 dirty="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en-US" dirty="0"/>
              <a:t>The Division for Academic Success (DAS) offers </a:t>
            </a:r>
            <a:r>
              <a:rPr lang="en-US" b="1" u="sng" dirty="0"/>
              <a:t>disability</a:t>
            </a:r>
            <a:r>
              <a:rPr lang="en-US" dirty="0"/>
              <a:t> and </a:t>
            </a:r>
            <a:r>
              <a:rPr lang="en-US" b="1" u="sng" dirty="0"/>
              <a:t>academic</a:t>
            </a:r>
            <a:r>
              <a:rPr lang="en-US" dirty="0"/>
              <a:t> support services to students in the VCU Health Sciences schools.</a:t>
            </a: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2406" y="3664857"/>
            <a:ext cx="2217150" cy="18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29;p2">
            <a:extLst>
              <a:ext uri="{FF2B5EF4-FFF2-40B4-BE49-F238E27FC236}">
                <a16:creationId xmlns:a16="http://schemas.microsoft.com/office/drawing/2014/main" id="{FAFAAE41-E4B4-4D1A-88A8-B7D35A885A4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">
            <a:off x="6574071" y="3700659"/>
            <a:ext cx="2337700" cy="181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55C7-97F7-4456-9290-0661EE6F7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Accommodations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9190E-F1AC-4DD3-9560-3108EF557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5000"/>
              </a:lnSpc>
              <a:spcBef>
                <a:spcPts val="0"/>
              </a:spcBef>
              <a:buSzPts val="523"/>
              <a:buNone/>
            </a:pPr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student with an ADA qualifying disability or condition has the right to request reasonable academic accommodations. </a:t>
            </a:r>
          </a:p>
          <a:p>
            <a:pPr marL="0" indent="0">
              <a:lnSpc>
                <a:spcPct val="105000"/>
              </a:lnSpc>
              <a:spcBef>
                <a:spcPts val="1200"/>
              </a:spcBef>
              <a:buSzPts val="523"/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en-US" sz="2400" b="1" dirty="0">
              <a:solidFill>
                <a:schemeClr val="dk1"/>
              </a:solidFill>
              <a:highlight>
                <a:srgbClr val="0000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indent="-326698">
              <a:lnSpc>
                <a:spcPct val="105000"/>
              </a:lnSpc>
              <a:spcBef>
                <a:spcPts val="1200"/>
              </a:spcBef>
              <a:buClr>
                <a:srgbClr val="FFFFFF"/>
              </a:buClr>
              <a:buSzPts val="1545"/>
              <a:buFont typeface="Times New Roman"/>
              <a:buChar char="❖"/>
            </a:pP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Accommodations are granted to students who have a </a:t>
            </a:r>
            <a:r>
              <a:rPr lang="en-US" b="1" i="1" u="sng" dirty="0">
                <a:latin typeface="Times New Roman"/>
                <a:ea typeface="Times New Roman"/>
                <a:cs typeface="Times New Roman"/>
                <a:sym typeface="Times New Roman"/>
              </a:rPr>
              <a:t>documented disability</a:t>
            </a:r>
          </a:p>
          <a:p>
            <a:pPr marL="914400" indent="0">
              <a:lnSpc>
                <a:spcPct val="105000"/>
              </a:lnSpc>
              <a:spcBef>
                <a:spcPts val="1200"/>
              </a:spcBef>
              <a:buSzPts val="523"/>
              <a:buNone/>
            </a:pPr>
            <a:endParaRPr lang="en-US" b="1" i="1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indent="-326698">
              <a:spcBef>
                <a:spcPts val="1200"/>
              </a:spcBef>
              <a:buClr>
                <a:srgbClr val="FFFFFF"/>
              </a:buClr>
              <a:buSzPts val="1545"/>
              <a:buFont typeface="Times New Roman"/>
              <a:buChar char="❖"/>
            </a:pP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Accommodations allow students </a:t>
            </a:r>
            <a:r>
              <a:rPr lang="en-US" b="1" i="1" u="sng" dirty="0">
                <a:latin typeface="Times New Roman"/>
                <a:ea typeface="Times New Roman"/>
                <a:cs typeface="Times New Roman"/>
                <a:sym typeface="Times New Roman"/>
              </a:rPr>
              <a:t>access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 to demonstrate their knowledge of the content of the curriculum</a:t>
            </a:r>
          </a:p>
          <a:p>
            <a:pPr marL="0" indent="0">
              <a:spcBef>
                <a:spcPts val="400"/>
              </a:spcBef>
              <a:buSzPts val="523"/>
              <a:buNone/>
            </a:pPr>
            <a:endParaRPr lang="en-US"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400"/>
              </a:spcBef>
              <a:buSzPts val="523"/>
              <a:buNone/>
            </a:pPr>
            <a:endParaRPr lang="en-US"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indent="-326698">
              <a:spcBef>
                <a:spcPts val="400"/>
              </a:spcBef>
              <a:buClr>
                <a:srgbClr val="FFFFFF"/>
              </a:buClr>
              <a:buSzPts val="1545"/>
              <a:buFont typeface="Times New Roman"/>
              <a:buChar char="❖"/>
            </a:pP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Accommodations </a:t>
            </a:r>
            <a:r>
              <a:rPr lang="en-US" b="1" i="1" u="sng" dirty="0">
                <a:latin typeface="Times New Roman"/>
                <a:ea typeface="Times New Roman"/>
                <a:cs typeface="Times New Roman"/>
                <a:sym typeface="Times New Roman"/>
              </a:rPr>
              <a:t>do not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 compromise the technical standards of the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1524000" y="1506"/>
            <a:ext cx="9144000" cy="12493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0070C0"/>
              </a:buClr>
              <a:buSzPts val="4400"/>
            </a:pPr>
            <a:r>
              <a:rPr lang="en-US" b="1" dirty="0"/>
              <a:t>What’s the process?</a:t>
            </a:r>
            <a:endParaRPr dirty="0"/>
          </a:p>
        </p:txBody>
      </p:sp>
      <p:sp>
        <p:nvSpPr>
          <p:cNvPr id="113" name="Google Shape;113;p4"/>
          <p:cNvSpPr txBox="1"/>
          <p:nvPr/>
        </p:nvSpPr>
        <p:spPr>
          <a:xfrm>
            <a:off x="1905000" y="1645228"/>
            <a:ext cx="8153400" cy="417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 defTabSz="457200">
              <a:buClr>
                <a:prstClr val="black"/>
              </a:buClr>
              <a:buSzPts val="3200"/>
            </a:pPr>
            <a:endParaRPr sz="3200" b="1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"/>
          <p:cNvSpPr/>
          <p:nvPr/>
        </p:nvSpPr>
        <p:spPr>
          <a:xfrm>
            <a:off x="5096717" y="1388425"/>
            <a:ext cx="5334000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indent="-514350" defTabSz="457200">
              <a:buClr>
                <a:prstClr val="black"/>
              </a:buClr>
              <a:buSzPts val="2800"/>
              <a:buFont typeface="Calibri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Complete the online intake form: </a:t>
            </a:r>
            <a:r>
              <a:rPr lang="en-US" sz="2800" b="1" u="sng" dirty="0">
                <a:solidFill>
                  <a:srgbClr val="4BACC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https://das.vcu.edu/</a:t>
            </a:r>
            <a:endParaRPr lang="en-US" sz="280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indent="-514350" defTabSz="457200">
              <a:buClr>
                <a:prstClr val="black"/>
              </a:buClr>
              <a:buSzPts val="2800"/>
              <a:buFont typeface="Calibri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Meet with an Academic Counselor </a:t>
            </a:r>
          </a:p>
          <a:p>
            <a:pPr marL="514350" indent="-514350" defTabSz="457200">
              <a:buClr>
                <a:prstClr val="black"/>
              </a:buClr>
              <a:buSzPts val="2800"/>
              <a:buFont typeface="Calibri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Provide medical documentation from your service provider</a:t>
            </a:r>
            <a:endParaRPr dirty="0">
              <a:solidFill>
                <a:prstClr val="black"/>
              </a:solidFill>
              <a:latin typeface="Calibri"/>
            </a:endParaRPr>
          </a:p>
          <a:p>
            <a:pPr marL="514350" indent="-514350" defTabSz="457200">
              <a:buClr>
                <a:prstClr val="black"/>
              </a:buClr>
              <a:buSzPts val="2800"/>
              <a:buFont typeface="Calibri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Accommodation letters provided for you to give to your professors </a:t>
            </a:r>
            <a:endParaRPr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5" name="Google Shape;115;p4" descr="Photocopy of sample accommodations letter" title="Photocopy of sample accommodations let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6547" y="1501238"/>
            <a:ext cx="3190778" cy="41304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6" name="Google Shape;116;p4" descr="Sample label" title="Sample label"/>
          <p:cNvSpPr/>
          <p:nvPr/>
        </p:nvSpPr>
        <p:spPr>
          <a:xfrm rot="-1435418">
            <a:off x="1836044" y="2666891"/>
            <a:ext cx="320159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/>
            <a:r>
              <a:rPr lang="en-US" sz="5400" b="1">
                <a:solidFill>
                  <a:srgbClr val="E5B8B7"/>
                </a:solidFill>
                <a:latin typeface="Calibri"/>
                <a:ea typeface="Calibri"/>
                <a:cs typeface="Calibri"/>
                <a:sym typeface="Calibri"/>
              </a:rPr>
              <a:t>Sample</a:t>
            </a:r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0000"/>
          </a:bodyPr>
          <a:lstStyle/>
          <a:p>
            <a:pPr>
              <a:spcBef>
                <a:spcPts val="0"/>
              </a:spcBef>
              <a:buClr>
                <a:srgbClr val="0070C0"/>
              </a:buClr>
              <a:buSzPts val="4400"/>
            </a:pPr>
            <a:r>
              <a:rPr lang="en-US" b="1" dirty="0"/>
              <a:t>Academic Support Services</a:t>
            </a:r>
            <a:br>
              <a:rPr lang="en-US" b="1" dirty="0"/>
            </a:br>
            <a:r>
              <a:rPr lang="en-US" sz="3200" b="1" dirty="0"/>
              <a:t>(available for every student) </a:t>
            </a:r>
            <a:endParaRPr dirty="0"/>
          </a:p>
        </p:txBody>
      </p:sp>
      <p:sp>
        <p:nvSpPr>
          <p:cNvPr id="141" name="Google Shape;141;p7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dirty="0"/>
              <a:t>Study Skills</a:t>
            </a:r>
            <a:endParaRPr dirty="0"/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US" dirty="0"/>
              <a:t>Exam/Test-taking Skills</a:t>
            </a:r>
            <a:endParaRPr dirty="0"/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US" dirty="0"/>
              <a:t>Note-taking Skills</a:t>
            </a:r>
            <a:endParaRPr dirty="0"/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US" dirty="0"/>
              <a:t>Time Management Strategies</a:t>
            </a:r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US" dirty="0"/>
              <a:t>MBTI</a:t>
            </a:r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US" dirty="0"/>
              <a:t>Learning Connection Inventory</a:t>
            </a:r>
            <a:endParaRPr dirty="0"/>
          </a:p>
          <a:p>
            <a:pPr indent="-13970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12C23-AE4A-AE40-BDBC-17CC1F2F8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481" y="2971801"/>
            <a:ext cx="4419600" cy="29718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800" dirty="0"/>
          </a:p>
          <a:p>
            <a:pPr lvl="0"/>
            <a:r>
              <a:rPr lang="en-US" dirty="0"/>
              <a:t>Structure your thinking about</a:t>
            </a:r>
            <a:endParaRPr lang="en-US" sz="1100" dirty="0"/>
          </a:p>
          <a:p>
            <a:pPr lvl="1"/>
            <a:r>
              <a:rPr lang="en-US" b="1" i="1" u="heavy" dirty="0"/>
              <a:t>how </a:t>
            </a:r>
            <a:r>
              <a:rPr lang="en-US" dirty="0"/>
              <a:t>to tackle the task,</a:t>
            </a:r>
            <a:endParaRPr lang="en-US" sz="1100" dirty="0"/>
          </a:p>
          <a:p>
            <a:pPr lvl="1"/>
            <a:r>
              <a:rPr lang="en-US" b="1" i="1" u="heavy" dirty="0"/>
              <a:t>when </a:t>
            </a:r>
            <a:r>
              <a:rPr lang="en-US" dirty="0"/>
              <a:t>to use a specific strategy and</a:t>
            </a:r>
            <a:endParaRPr lang="en-US" sz="1100" dirty="0"/>
          </a:p>
          <a:p>
            <a:pPr lvl="1"/>
            <a:r>
              <a:rPr lang="en-US" b="1" i="1" u="heavy" dirty="0"/>
              <a:t>why </a:t>
            </a:r>
            <a:r>
              <a:rPr lang="en-US" dirty="0"/>
              <a:t>using that particular strategy is effective.</a:t>
            </a:r>
            <a:endParaRPr lang="en-US" sz="11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1C800-B724-E647-B072-523291795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2971801"/>
            <a:ext cx="3251200" cy="2971801"/>
          </a:xfrm>
          <a:prstGeom prst="rect">
            <a:avLst/>
          </a:prstGeom>
        </p:spPr>
      </p:pic>
      <p:pic>
        <p:nvPicPr>
          <p:cNvPr id="5" name="Picture 2" descr="http://freshspectrum.com/wp-content/uploads/2015/05/Big-Idea.png">
            <a:extLst>
              <a:ext uri="{FF2B5EF4-FFF2-40B4-BE49-F238E27FC236}">
                <a16:creationId xmlns:a16="http://schemas.microsoft.com/office/drawing/2014/main" id="{B50D26AD-80EE-ED4A-9310-F1AE317EA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52400"/>
            <a:ext cx="67817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7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3D39E-3641-E748-A96D-02448AB4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71490-8C2F-A941-BD78-F899FD1B1A54}"/>
              </a:ext>
            </a:extLst>
          </p:cNvPr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DEGREE ORIENTATION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2BFAC-B286-854C-95D2-58E5DA10085F}"/>
              </a:ext>
            </a:extLst>
          </p:cNvPr>
          <p:cNvSpPr txBox="1"/>
          <p:nvPr/>
        </p:nvSpPr>
        <p:spPr>
          <a:xfrm>
            <a:off x="1110341" y="4044049"/>
            <a:ext cx="9829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Mike Grotewiel, Ph.D.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 Associate Dean for Graduate Education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 of Medicine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Virginia Commonwealth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August 15,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91CF5-4584-41C6-8C0A-8274FDD3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9" y="382050"/>
            <a:ext cx="4391514" cy="61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0" y="1143000"/>
            <a:ext cx="7543800" cy="3044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latin typeface="Calibri"/>
              </a:rPr>
              <a:t>Division for Academic Success</a:t>
            </a:r>
          </a:p>
          <a:p>
            <a:pPr algn="ctr" defTabSz="457200"/>
            <a:r>
              <a:rPr lang="en-US" sz="2800" dirty="0">
                <a:solidFill>
                  <a:prstClr val="black"/>
                </a:solidFill>
                <a:latin typeface="Calibri"/>
              </a:rPr>
              <a:t>1000 E. Marshall St. (VMI Building)</a:t>
            </a:r>
          </a:p>
          <a:p>
            <a:pPr algn="ctr" defTabSz="457200"/>
            <a:r>
              <a:rPr lang="en-US" sz="2800" dirty="0">
                <a:solidFill>
                  <a:prstClr val="black"/>
                </a:solidFill>
                <a:latin typeface="Calibri"/>
              </a:rPr>
              <a:t>Suite 231</a:t>
            </a:r>
          </a:p>
          <a:p>
            <a:pPr algn="ctr" defTabSz="457200">
              <a:lnSpc>
                <a:spcPct val="120000"/>
              </a:lnSpc>
              <a:spcBef>
                <a:spcPts val="1000"/>
              </a:spcBef>
              <a:buSzPts val="3200"/>
            </a:pPr>
            <a:r>
              <a:rPr lang="it-IT" sz="2800" b="1" u="sng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das.vcu.edu</a:t>
            </a:r>
            <a:endParaRPr lang="it-IT" sz="2800" b="1" u="sng" dirty="0">
              <a:solidFill>
                <a:prstClr val="black"/>
              </a:solidFill>
              <a:latin typeface="Calibri"/>
            </a:endParaRPr>
          </a:p>
          <a:p>
            <a:pPr algn="ctr" defTabSz="457200">
              <a:lnSpc>
                <a:spcPct val="120000"/>
              </a:lnSpc>
              <a:spcBef>
                <a:spcPts val="1000"/>
              </a:spcBef>
              <a:buSzPts val="3200"/>
            </a:pPr>
            <a:r>
              <a:rPr lang="it-IT" sz="2800" u="sng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acadsuccess@vcu.edu</a:t>
            </a:r>
            <a:endParaRPr lang="it-IT" sz="28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5720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8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3D39E-3641-E748-A96D-02448AB4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71490-8C2F-A941-BD78-F899FD1B1A54}"/>
              </a:ext>
            </a:extLst>
          </p:cNvPr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DEGREE ORIENTATION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2BFAC-B286-854C-95D2-58E5DA10085F}"/>
              </a:ext>
            </a:extLst>
          </p:cNvPr>
          <p:cNvSpPr txBox="1"/>
          <p:nvPr/>
        </p:nvSpPr>
        <p:spPr>
          <a:xfrm>
            <a:off x="1110341" y="4044049"/>
            <a:ext cx="9829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Tonya Osmond,  EdD, LPC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University Counseling Services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Virginia Commonwealth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91CF5-4584-41C6-8C0A-8274FDD3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9" y="382050"/>
            <a:ext cx="4391514" cy="61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0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15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2496423" y="690469"/>
            <a:ext cx="171801" cy="5486400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3422519" y="2328378"/>
            <a:ext cx="724783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6000" kern="0" dirty="0">
                <a:solidFill>
                  <a:srgbClr val="020301"/>
                </a:solidFill>
                <a:latin typeface="Arial"/>
                <a:ea typeface="Arial"/>
                <a:cs typeface="Arial"/>
                <a:sym typeface="Arial"/>
              </a:rPr>
              <a:t>University Counseling Services</a:t>
            </a:r>
            <a:endParaRPr sz="6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12001909" y="-155857"/>
            <a:ext cx="378416" cy="7179051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3422519" y="704850"/>
            <a:ext cx="6642679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lnSpc>
                <a:spcPct val="110000"/>
              </a:lnSpc>
              <a:buClr>
                <a:srgbClr val="000000"/>
              </a:buClr>
            </a:pPr>
            <a:r>
              <a:rPr lang="en-US" sz="2800" kern="0">
                <a:solidFill>
                  <a:srgbClr val="020301"/>
                </a:solidFill>
                <a:latin typeface="Arial"/>
                <a:ea typeface="Arial"/>
                <a:cs typeface="Arial"/>
                <a:sym typeface="Arial"/>
              </a:rPr>
              <a:t>VIRGINIA COMMONWEALTH UNIVERSITY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3" name="Google Shape;9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4134" y="5813011"/>
            <a:ext cx="4075913" cy="718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0159A-8179-442B-93E8-162EE769A55E}"/>
              </a:ext>
            </a:extLst>
          </p:cNvPr>
          <p:cNvSpPr txBox="1"/>
          <p:nvPr/>
        </p:nvSpPr>
        <p:spPr>
          <a:xfrm>
            <a:off x="3422519" y="5783818"/>
            <a:ext cx="314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Tonya Osmond, EdD, LPC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 descr="University Student Comm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08" y="3309422"/>
            <a:ext cx="4617474" cy="242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5491" y="3309422"/>
            <a:ext cx="4673600" cy="333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/>
          <p:nvPr/>
        </p:nvSpPr>
        <p:spPr>
          <a:xfrm>
            <a:off x="762000" y="483720"/>
            <a:ext cx="6248400" cy="67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defTabSz="609630">
              <a:buClr>
                <a:srgbClr val="000000"/>
              </a:buClr>
            </a:pPr>
            <a:r>
              <a:rPr lang="en-US" sz="4000" b="1" ker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Where are our offices?</a:t>
            </a:r>
            <a:endParaRPr sz="4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914400" y="1454258"/>
            <a:ext cx="4299857" cy="149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defTabSz="609630">
              <a:buClr>
                <a:srgbClr val="000000"/>
              </a:buClr>
            </a:pPr>
            <a:r>
              <a:rPr lang="en-US" sz="1867" b="1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Monroe Park Campus 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en-US" sz="1867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Student Commons – Room 238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en-US" sz="1867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907 Floyd Ave.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en-US" sz="1867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804-828-6200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en-US" sz="1867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 - F 8:00am – 5:00pm </a:t>
            </a:r>
            <a:endParaRPr sz="1867" kern="0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5"/>
          <p:cNvSpPr/>
          <p:nvPr/>
        </p:nvSpPr>
        <p:spPr>
          <a:xfrm>
            <a:off x="6415491" y="1373992"/>
            <a:ext cx="5345379" cy="14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defTabSz="609630">
              <a:buClr>
                <a:srgbClr val="000000"/>
              </a:buClr>
            </a:pPr>
            <a:r>
              <a:rPr lang="en-US" sz="1867" b="1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MCV Campus</a:t>
            </a:r>
            <a:endParaRPr sz="1867" kern="0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en-US" sz="1867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VMI Building, 4</a:t>
            </a:r>
            <a:r>
              <a:rPr lang="en-US" sz="1867" kern="0" baseline="300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867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floor – Room 412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en-US" sz="1867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1008 E. Marshall St.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804-828-6200</a:t>
            </a: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en-US" sz="1867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 &amp; T 11:30am – 8:00pm  |  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W 11:30am-5:00pm</a:t>
            </a:r>
            <a:r>
              <a:rPr lang="en-US" sz="1867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Th</a:t>
            </a:r>
            <a:r>
              <a:rPr lang="en-US" sz="1867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- F 8:00am – 5:00pm 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15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6"/>
          <p:cNvGrpSpPr/>
          <p:nvPr/>
        </p:nvGrpSpPr>
        <p:grpSpPr>
          <a:xfrm>
            <a:off x="1466491" y="1463545"/>
            <a:ext cx="8703669" cy="2065262"/>
            <a:chOff x="0" y="57150"/>
            <a:chExt cx="17407339" cy="4130524"/>
          </a:xfrm>
        </p:grpSpPr>
        <p:sp>
          <p:nvSpPr>
            <p:cNvPr id="124" name="Google Shape;124;p16"/>
            <p:cNvSpPr txBox="1"/>
            <p:nvPr/>
          </p:nvSpPr>
          <p:spPr>
            <a:xfrm>
              <a:off x="0" y="57150"/>
              <a:ext cx="17407339" cy="1444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10000"/>
                </a:lnSpc>
                <a:buClr>
                  <a:srgbClr val="000000"/>
                </a:buClr>
              </a:pPr>
              <a:r>
                <a:rPr lang="en-US" sz="4267" kern="0" dirty="0">
                  <a:solidFill>
                    <a:srgbClr val="020301"/>
                  </a:solidFill>
                  <a:latin typeface="Arial"/>
                  <a:cs typeface="Arial"/>
                  <a:sym typeface="Arial"/>
                </a:rPr>
                <a:t>UCS Basics</a:t>
              </a:r>
              <a:endParaRPr sz="933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6"/>
            <p:cNvSpPr txBox="1"/>
            <p:nvPr/>
          </p:nvSpPr>
          <p:spPr>
            <a:xfrm>
              <a:off x="0" y="3282810"/>
              <a:ext cx="10513801" cy="904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244944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16"/>
          <p:cNvSpPr/>
          <p:nvPr/>
        </p:nvSpPr>
        <p:spPr>
          <a:xfrm>
            <a:off x="12001909" y="-155857"/>
            <a:ext cx="378400" cy="7179000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685800" y="657987"/>
            <a:ext cx="140000" cy="5542000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1181509" y="2370820"/>
            <a:ext cx="10820400" cy="2240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2375" lvl="1" indent="-286188" defTabSz="609630">
              <a:lnSpc>
                <a:spcPct val="140000"/>
              </a:lnSpc>
              <a:buClr>
                <a:srgbClr val="000000"/>
              </a:buClr>
              <a:buSzPts val="5200"/>
              <a:buFont typeface="Arial"/>
              <a:buChar char="•"/>
            </a:pPr>
            <a:r>
              <a:rPr lang="en-US" sz="34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UCS Services are available to enrolled VCU students, and are free of charge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6188" lvl="1" defTabSz="609630">
              <a:lnSpc>
                <a:spcPct val="140000"/>
              </a:lnSpc>
              <a:buClr>
                <a:srgbClr val="000000"/>
              </a:buClr>
            </a:pPr>
            <a:endParaRPr sz="3467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1181509" y="3776248"/>
            <a:ext cx="10406600" cy="1493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2375" lvl="1" indent="-286188" defTabSz="609630">
              <a:lnSpc>
                <a:spcPct val="140000"/>
              </a:lnSpc>
              <a:buClr>
                <a:srgbClr val="000000"/>
              </a:buClr>
              <a:buSzPts val="5200"/>
              <a:buFont typeface="Arial"/>
              <a:buChar char="•"/>
            </a:pPr>
            <a:r>
              <a:rPr lang="en-US" sz="34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Information disclosed in clinical sessions is confidential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/>
          <p:nvPr/>
        </p:nvSpPr>
        <p:spPr>
          <a:xfrm>
            <a:off x="6299200" y="690469"/>
            <a:ext cx="140014" cy="5486400"/>
          </a:xfrm>
          <a:prstGeom prst="rect">
            <a:avLst/>
          </a:prstGeom>
          <a:solidFill>
            <a:srgbClr val="F3F5F9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1613408" y="2283999"/>
            <a:ext cx="3634753" cy="144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lnSpc>
                <a:spcPct val="109984"/>
              </a:lnSpc>
              <a:buClr>
                <a:srgbClr val="000000"/>
              </a:buClr>
            </a:pPr>
            <a:r>
              <a:rPr lang="en-US" sz="4267" kern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AVAILABLE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30">
              <a:lnSpc>
                <a:spcPct val="110017"/>
              </a:lnSpc>
              <a:buClr>
                <a:srgbClr val="000000"/>
              </a:buClr>
            </a:pPr>
            <a:r>
              <a:rPr lang="en-US" sz="4266" kern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SERVICES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19"/>
          <p:cNvSpPr txBox="1"/>
          <p:nvPr/>
        </p:nvSpPr>
        <p:spPr>
          <a:xfrm>
            <a:off x="6728089" y="284069"/>
            <a:ext cx="4985000" cy="695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95623" lvl="1" indent="-247811" defTabSz="609630">
              <a:lnSpc>
                <a:spcPct val="140004"/>
              </a:lnSpc>
              <a:buClr>
                <a:srgbClr val="FFDB15"/>
              </a:buClr>
              <a:buSzPts val="4502"/>
              <a:buFont typeface="Arial"/>
              <a:buChar char="•"/>
            </a:pPr>
            <a:r>
              <a:rPr lang="en-US" sz="3001" kern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Individual Therapy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0004"/>
              </a:lnSpc>
              <a:buClr>
                <a:srgbClr val="FFDB15"/>
              </a:buClr>
              <a:buSzPts val="4502"/>
              <a:buFont typeface="Arial"/>
              <a:buChar char="•"/>
            </a:pPr>
            <a:r>
              <a:rPr lang="en-US" sz="3001" kern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Group Therapy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0004"/>
              </a:lnSpc>
              <a:buClr>
                <a:srgbClr val="FFDB15"/>
              </a:buClr>
              <a:buSzPts val="4502"/>
              <a:buFont typeface="Arial"/>
              <a:buChar char="•"/>
            </a:pPr>
            <a:r>
              <a:rPr lang="en-US" sz="3001" kern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Relationship Therapy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0004"/>
              </a:lnSpc>
              <a:buClr>
                <a:srgbClr val="FFDB15"/>
              </a:buClr>
              <a:buSzPts val="4502"/>
              <a:buFont typeface="Arial"/>
              <a:buChar char="•"/>
            </a:pPr>
            <a:r>
              <a:rPr lang="en-US" sz="3001" kern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Identity-based Support Groups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0004"/>
              </a:lnSpc>
              <a:buClr>
                <a:srgbClr val="FFDB15"/>
              </a:buClr>
              <a:buSzPts val="4502"/>
              <a:buFont typeface="Arial"/>
              <a:buChar char="•"/>
            </a:pPr>
            <a:r>
              <a:rPr lang="en-US" sz="3001" kern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Skills Groups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0004"/>
              </a:lnSpc>
              <a:buClr>
                <a:srgbClr val="FFDB15"/>
              </a:buClr>
              <a:buSzPts val="4502"/>
              <a:buFont typeface="Arial"/>
              <a:buChar char="•"/>
            </a:pPr>
            <a:r>
              <a:rPr lang="en-US" sz="3001" kern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Case Management 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0004"/>
              </a:lnSpc>
              <a:buClr>
                <a:srgbClr val="FFDB15"/>
              </a:buClr>
              <a:buSzPts val="4502"/>
              <a:buFont typeface="Arial"/>
              <a:buChar char="•"/>
            </a:pPr>
            <a:r>
              <a:rPr lang="en-US" sz="3001" kern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Advocacy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0004"/>
              </a:lnSpc>
              <a:buClr>
                <a:srgbClr val="FFDB15"/>
              </a:buClr>
              <a:buSzPts val="4502"/>
              <a:buFont typeface="Arial"/>
              <a:buChar char="•"/>
            </a:pPr>
            <a:r>
              <a:rPr lang="en-US" sz="3001" kern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Rams in Recovery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0004"/>
              </a:lnSpc>
              <a:buClr>
                <a:srgbClr val="FFDB15"/>
              </a:buClr>
              <a:buSzPts val="4502"/>
              <a:buFont typeface="Arial"/>
              <a:buChar char="•"/>
            </a:pPr>
            <a:r>
              <a:rPr lang="en-US" sz="3001" kern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24/7/365 Crisis Services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30">
              <a:lnSpc>
                <a:spcPct val="104997"/>
              </a:lnSpc>
              <a:buClr>
                <a:srgbClr val="000000"/>
              </a:buClr>
            </a:pPr>
            <a:endParaRPr sz="3001" kern="0">
              <a:solidFill>
                <a:srgbClr val="FFDB1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9"/>
          <p:cNvSpPr/>
          <p:nvPr/>
        </p:nvSpPr>
        <p:spPr>
          <a:xfrm>
            <a:off x="12001909" y="-155857"/>
            <a:ext cx="378416" cy="7179051"/>
          </a:xfrm>
          <a:prstGeom prst="rect">
            <a:avLst/>
          </a:prstGeom>
          <a:solidFill>
            <a:srgbClr val="F3F5F9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1066800" y="3886200"/>
            <a:ext cx="3634753" cy="110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2267" i="1" ker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Services will be offered both in-person and via Zoom. 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15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6"/>
          <p:cNvGrpSpPr/>
          <p:nvPr/>
        </p:nvGrpSpPr>
        <p:grpSpPr>
          <a:xfrm>
            <a:off x="1466491" y="1463545"/>
            <a:ext cx="8795109" cy="2065262"/>
            <a:chOff x="0" y="57150"/>
            <a:chExt cx="17590219" cy="4130524"/>
          </a:xfrm>
        </p:grpSpPr>
        <p:sp>
          <p:nvSpPr>
            <p:cNvPr id="124" name="Google Shape;124;p16"/>
            <p:cNvSpPr txBox="1"/>
            <p:nvPr/>
          </p:nvSpPr>
          <p:spPr>
            <a:xfrm>
              <a:off x="0" y="57150"/>
              <a:ext cx="17590219" cy="1444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10000"/>
                </a:lnSpc>
                <a:buClr>
                  <a:srgbClr val="000000"/>
                </a:buClr>
              </a:pPr>
              <a:r>
                <a:rPr lang="en-US" sz="4267" kern="0" dirty="0">
                  <a:solidFill>
                    <a:srgbClr val="020301"/>
                  </a:solidFill>
                  <a:latin typeface="Arial"/>
                  <a:ea typeface="Arial"/>
                  <a:cs typeface="Arial"/>
                  <a:sym typeface="Arial"/>
                </a:rPr>
                <a:t>Accessing Services</a:t>
              </a:r>
              <a:endParaRPr sz="933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6"/>
            <p:cNvSpPr txBox="1"/>
            <p:nvPr/>
          </p:nvSpPr>
          <p:spPr>
            <a:xfrm>
              <a:off x="0" y="3282810"/>
              <a:ext cx="10513801" cy="904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244944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16"/>
          <p:cNvSpPr/>
          <p:nvPr/>
        </p:nvSpPr>
        <p:spPr>
          <a:xfrm>
            <a:off x="12001909" y="-155857"/>
            <a:ext cx="378400" cy="7179000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685800" y="657987"/>
            <a:ext cx="140000" cy="5542000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1181509" y="2370820"/>
            <a:ext cx="10820400" cy="402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2375" lvl="1" indent="-286188" defTabSz="609630">
              <a:lnSpc>
                <a:spcPct val="140000"/>
              </a:lnSpc>
              <a:buClr>
                <a:srgbClr val="000000"/>
              </a:buClr>
              <a:buSzPts val="5200"/>
              <a:buFont typeface="Arial"/>
              <a:buChar char="•"/>
            </a:pP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Students can come to either of our office locations or call our main number at 804-828-6200 to initiate services </a:t>
            </a:r>
          </a:p>
          <a:p>
            <a:pPr marL="572375" lvl="1" indent="-286188" defTabSz="609630">
              <a:lnSpc>
                <a:spcPct val="140000"/>
              </a:lnSpc>
              <a:buClr>
                <a:srgbClr val="000000"/>
              </a:buClr>
              <a:buSzPts val="5200"/>
              <a:buFont typeface="Arial"/>
              <a:buChar char="•"/>
            </a:pP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Students will be given instructions for completing initial paperwork, and will be scheduled to meet with a UCS clinician for a RAM (Referral and Assessment Meeting)</a:t>
            </a:r>
          </a:p>
          <a:p>
            <a:pPr marL="572375" lvl="1" indent="-286188" defTabSz="609630">
              <a:lnSpc>
                <a:spcPct val="140000"/>
              </a:lnSpc>
              <a:buClr>
                <a:srgbClr val="000000"/>
              </a:buClr>
              <a:buSzPts val="5200"/>
              <a:buFont typeface="Arial"/>
              <a:buChar char="•"/>
            </a:pP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RAMs are designed to assess student’s mental health needs and to provide information and treatment recommendations</a:t>
            </a:r>
            <a:endParaRPr sz="3467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0777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15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6"/>
          <p:cNvGrpSpPr/>
          <p:nvPr/>
        </p:nvGrpSpPr>
        <p:grpSpPr>
          <a:xfrm>
            <a:off x="1466491" y="1463545"/>
            <a:ext cx="8795109" cy="2065262"/>
            <a:chOff x="0" y="57150"/>
            <a:chExt cx="17590219" cy="4130524"/>
          </a:xfrm>
        </p:grpSpPr>
        <p:sp>
          <p:nvSpPr>
            <p:cNvPr id="124" name="Google Shape;124;p16"/>
            <p:cNvSpPr txBox="1"/>
            <p:nvPr/>
          </p:nvSpPr>
          <p:spPr>
            <a:xfrm>
              <a:off x="0" y="57150"/>
              <a:ext cx="17590219" cy="1444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10000"/>
                </a:lnSpc>
                <a:buClr>
                  <a:srgbClr val="000000"/>
                </a:buClr>
              </a:pPr>
              <a:r>
                <a:rPr lang="en-US" sz="4267" kern="0" dirty="0">
                  <a:solidFill>
                    <a:srgbClr val="020301"/>
                  </a:solidFill>
                  <a:latin typeface="Arial"/>
                  <a:ea typeface="Arial"/>
                  <a:cs typeface="Arial"/>
                  <a:sym typeface="Arial"/>
                </a:rPr>
                <a:t>Crisis Services</a:t>
              </a:r>
              <a:endParaRPr sz="933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6"/>
            <p:cNvSpPr txBox="1"/>
            <p:nvPr/>
          </p:nvSpPr>
          <p:spPr>
            <a:xfrm>
              <a:off x="0" y="3282810"/>
              <a:ext cx="10513801" cy="904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244944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16"/>
          <p:cNvSpPr/>
          <p:nvPr/>
        </p:nvSpPr>
        <p:spPr>
          <a:xfrm>
            <a:off x="12001909" y="-155857"/>
            <a:ext cx="378400" cy="7179000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685800" y="657987"/>
            <a:ext cx="140000" cy="5542000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1181509" y="2370820"/>
            <a:ext cx="10820400" cy="229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2375" lvl="1" indent="-286188" defTabSz="609630">
              <a:lnSpc>
                <a:spcPct val="140000"/>
              </a:lnSpc>
              <a:buClr>
                <a:srgbClr val="000000"/>
              </a:buClr>
              <a:buSzPts val="5200"/>
              <a:buFont typeface="Arial"/>
              <a:buChar char="•"/>
            </a:pPr>
            <a:r>
              <a:rPr lang="en-US" sz="2667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Drop-in crisis times are available at both locations during the regular 8am-5pm work day</a:t>
            </a:r>
          </a:p>
          <a:p>
            <a:pPr marL="572375" lvl="1" indent="-286188" defTabSz="609630">
              <a:lnSpc>
                <a:spcPct val="140000"/>
              </a:lnSpc>
              <a:buClr>
                <a:srgbClr val="000000"/>
              </a:buClr>
              <a:buSzPts val="5200"/>
              <a:buFont typeface="Arial"/>
              <a:buChar char="•"/>
            </a:pPr>
            <a:r>
              <a:rPr lang="en-US" sz="2667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After hours crisis services are available 24/7/365. Students in crisis can call 804-828-6200 to speak to a crisis clinician</a:t>
            </a:r>
          </a:p>
        </p:txBody>
      </p:sp>
    </p:spTree>
    <p:extLst>
      <p:ext uri="{BB962C8B-B14F-4D97-AF65-F5344CB8AC3E}">
        <p14:creationId xmlns:p14="http://schemas.microsoft.com/office/powerpoint/2010/main" val="26773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/>
          <p:nvPr/>
        </p:nvSpPr>
        <p:spPr>
          <a:xfrm>
            <a:off x="-16167" y="5177667"/>
            <a:ext cx="12208000" cy="1680400"/>
          </a:xfrm>
          <a:prstGeom prst="rect">
            <a:avLst/>
          </a:prstGeom>
          <a:solidFill>
            <a:srgbClr val="1447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0"/>
          <p:cNvSpPr/>
          <p:nvPr/>
        </p:nvSpPr>
        <p:spPr>
          <a:xfrm>
            <a:off x="2609453" y="1538284"/>
            <a:ext cx="3737200" cy="753200"/>
          </a:xfrm>
          <a:prstGeom prst="roundRect">
            <a:avLst>
              <a:gd name="adj" fmla="val 11392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0"/>
          <p:cNvSpPr/>
          <p:nvPr/>
        </p:nvSpPr>
        <p:spPr>
          <a:xfrm>
            <a:off x="2609453" y="3155705"/>
            <a:ext cx="3737200" cy="753200"/>
          </a:xfrm>
          <a:prstGeom prst="roundRect">
            <a:avLst>
              <a:gd name="adj" fmla="val 11392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0"/>
          <p:cNvSpPr/>
          <p:nvPr/>
        </p:nvSpPr>
        <p:spPr>
          <a:xfrm>
            <a:off x="2609467" y="2413377"/>
            <a:ext cx="3737200" cy="753200"/>
          </a:xfrm>
          <a:prstGeom prst="roundRect">
            <a:avLst>
              <a:gd name="adj" fmla="val 11392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0"/>
          <p:cNvSpPr/>
          <p:nvPr/>
        </p:nvSpPr>
        <p:spPr>
          <a:xfrm>
            <a:off x="2609467" y="4030800"/>
            <a:ext cx="3737200" cy="753200"/>
          </a:xfrm>
          <a:prstGeom prst="roundRect">
            <a:avLst>
              <a:gd name="adj" fmla="val 11392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0432" y="417666"/>
            <a:ext cx="1625000" cy="57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4956" y="4176613"/>
            <a:ext cx="447401" cy="44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4036" y="1684467"/>
            <a:ext cx="502523" cy="50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9987" y="2581316"/>
            <a:ext cx="417336" cy="41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91615" y="3308589"/>
            <a:ext cx="447400" cy="4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/>
          <p:nvPr/>
        </p:nvSpPr>
        <p:spPr>
          <a:xfrm>
            <a:off x="525233" y="417667"/>
            <a:ext cx="9708400" cy="10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609630">
              <a:lnSpc>
                <a:spcPct val="115000"/>
              </a:lnSpc>
              <a:buClr>
                <a:srgbClr val="000000"/>
              </a:buClr>
            </a:pPr>
            <a:r>
              <a:rPr lang="en-US" sz="2933" kern="0">
                <a:solidFill>
                  <a:srgbClr val="31B0CD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Your Virtual Health and Well-Being Resources</a:t>
            </a:r>
            <a:endParaRPr sz="2267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defTabSz="609630">
              <a:lnSpc>
                <a:spcPct val="115000"/>
              </a:lnSpc>
              <a:buClr>
                <a:srgbClr val="000000"/>
              </a:buClr>
            </a:pPr>
            <a:r>
              <a:rPr lang="en-US" sz="1600" kern="0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Available on the TimelyCare app or </a:t>
            </a:r>
            <a:r>
              <a:rPr lang="en-US" sz="1600" b="1" kern="0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timelycare.com/vcu</a:t>
            </a:r>
            <a:endParaRPr sz="2267" b="1" kern="0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3320533" y="2550800"/>
            <a:ext cx="2897200" cy="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r>
              <a:rPr lang="en-US" sz="1467" b="1" kern="0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TalkNow</a:t>
            </a:r>
            <a:endParaRPr sz="1467" b="1" kern="0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  <a:p>
            <a:pPr defTabSz="609630">
              <a:buClr>
                <a:srgbClr val="000000"/>
              </a:buClr>
            </a:pPr>
            <a:r>
              <a:rPr lang="en-US" sz="1333" kern="0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24/7, on-demand emotional support to talk about anything.</a:t>
            </a:r>
            <a:endParaRPr sz="1333" kern="0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3320533" y="4226412"/>
            <a:ext cx="2897200" cy="3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r>
              <a:rPr lang="en-US" sz="1467" b="1" kern="0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Scheduled Counseling</a:t>
            </a:r>
            <a:endParaRPr sz="1467" b="1" kern="0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  <a:p>
            <a:pPr defTabSz="609630">
              <a:buClr>
                <a:srgbClr val="000000"/>
              </a:buClr>
            </a:pPr>
            <a:r>
              <a:rPr lang="en-US" sz="1333" kern="0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Choose your preferred day, time, and mental health provider.</a:t>
            </a:r>
            <a:endParaRPr sz="1333" kern="0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3359045" y="1684084"/>
            <a:ext cx="2897200" cy="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r>
              <a:rPr lang="en-US" sz="1467" b="1" kern="0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Health Coaching</a:t>
            </a:r>
            <a:endParaRPr sz="1467" b="1" kern="0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  <a:p>
            <a:pPr defTabSz="609630">
              <a:buClr>
                <a:srgbClr val="000000"/>
              </a:buClr>
            </a:pPr>
            <a:r>
              <a:rPr lang="en-US" sz="1333" kern="0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Use this to help develop healthy lifestyle behaviors.</a:t>
            </a:r>
            <a:endParaRPr sz="1333" kern="0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9" name="Google Shape;179;p20"/>
          <p:cNvSpPr txBox="1"/>
          <p:nvPr/>
        </p:nvSpPr>
        <p:spPr>
          <a:xfrm>
            <a:off x="3359045" y="3323700"/>
            <a:ext cx="26944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r>
              <a:rPr lang="en-US" sz="1467" b="1" kern="0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Self-Care Content</a:t>
            </a:r>
            <a:endParaRPr sz="1467" b="1" kern="0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  <a:p>
            <a:pPr defTabSz="609630">
              <a:buClr>
                <a:srgbClr val="000000"/>
              </a:buClr>
            </a:pPr>
            <a:r>
              <a:rPr lang="en-US" sz="1333" kern="0">
                <a:solidFill>
                  <a:srgbClr val="144773"/>
                </a:solidFill>
                <a:latin typeface="Inter"/>
                <a:ea typeface="Inter"/>
                <a:cs typeface="Inter"/>
                <a:sym typeface="Inter"/>
              </a:rPr>
              <a:t>Visit the “Explore” page for guided self-care content.</a:t>
            </a:r>
            <a:endParaRPr sz="1333" kern="0">
              <a:solidFill>
                <a:srgbClr val="1447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80" name="Google Shape;180;p20"/>
          <p:cNvGrpSpPr/>
          <p:nvPr/>
        </p:nvGrpSpPr>
        <p:grpSpPr>
          <a:xfrm>
            <a:off x="6179618" y="5559468"/>
            <a:ext cx="1433876" cy="260400"/>
            <a:chOff x="4812638" y="4568251"/>
            <a:chExt cx="1075407" cy="195300"/>
          </a:xfrm>
        </p:grpSpPr>
        <p:pic>
          <p:nvPicPr>
            <p:cNvPr id="181" name="Google Shape;181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812638" y="4569170"/>
              <a:ext cx="193450" cy="193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0"/>
            <p:cNvSpPr txBox="1"/>
            <p:nvPr/>
          </p:nvSpPr>
          <p:spPr>
            <a:xfrm>
              <a:off x="5030345" y="4568251"/>
              <a:ext cx="857700" cy="1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r>
                <a:rPr lang="en-US" sz="1467" kern="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@timelycare</a:t>
              </a:r>
              <a:endParaRPr sz="3334" kern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83" name="Google Shape;183;p20"/>
          <p:cNvGrpSpPr/>
          <p:nvPr/>
        </p:nvGrpSpPr>
        <p:grpSpPr>
          <a:xfrm>
            <a:off x="6185452" y="5922168"/>
            <a:ext cx="1422212" cy="260400"/>
            <a:chOff x="5945389" y="4568251"/>
            <a:chExt cx="1066659" cy="195300"/>
          </a:xfrm>
        </p:grpSpPr>
        <p:pic>
          <p:nvPicPr>
            <p:cNvPr id="184" name="Google Shape;184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45389" y="4573077"/>
              <a:ext cx="185628" cy="185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p20"/>
            <p:cNvSpPr txBox="1"/>
            <p:nvPr/>
          </p:nvSpPr>
          <p:spPr>
            <a:xfrm>
              <a:off x="6154348" y="4568251"/>
              <a:ext cx="857700" cy="1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r>
                <a:rPr lang="en-US" sz="1467" kern="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@timelycare</a:t>
              </a:r>
              <a:endParaRPr sz="3334" kern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86" name="Google Shape;186;p20"/>
          <p:cNvGrpSpPr/>
          <p:nvPr/>
        </p:nvGrpSpPr>
        <p:grpSpPr>
          <a:xfrm>
            <a:off x="6185453" y="6284868"/>
            <a:ext cx="1671408" cy="260400"/>
            <a:chOff x="7089289" y="4568251"/>
            <a:chExt cx="1253556" cy="195300"/>
          </a:xfrm>
        </p:grpSpPr>
        <p:pic>
          <p:nvPicPr>
            <p:cNvPr id="187" name="Google Shape;187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089289" y="4573077"/>
              <a:ext cx="185628" cy="185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20"/>
            <p:cNvSpPr txBox="1"/>
            <p:nvPr/>
          </p:nvSpPr>
          <p:spPr>
            <a:xfrm>
              <a:off x="7303345" y="4568251"/>
              <a:ext cx="1039500" cy="1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r>
                <a:rPr lang="en-US" sz="1467" kern="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@timely_care</a:t>
              </a:r>
              <a:endParaRPr sz="3334" kern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89" name="Google Shape;189;p20"/>
          <p:cNvGrpSpPr/>
          <p:nvPr/>
        </p:nvGrpSpPr>
        <p:grpSpPr>
          <a:xfrm>
            <a:off x="849736" y="5403227"/>
            <a:ext cx="1213200" cy="1213200"/>
            <a:chOff x="3894025" y="727850"/>
            <a:chExt cx="909900" cy="909900"/>
          </a:xfrm>
        </p:grpSpPr>
        <p:sp>
          <p:nvSpPr>
            <p:cNvPr id="190" name="Google Shape;190;p20"/>
            <p:cNvSpPr/>
            <p:nvPr/>
          </p:nvSpPr>
          <p:spPr>
            <a:xfrm>
              <a:off x="3894025" y="727850"/>
              <a:ext cx="909900" cy="909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0"/>
            <p:cNvSpPr txBox="1"/>
            <p:nvPr/>
          </p:nvSpPr>
          <p:spPr>
            <a:xfrm>
              <a:off x="4006225" y="1003850"/>
              <a:ext cx="685500" cy="3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609630">
                <a:lnSpc>
                  <a:spcPct val="115000"/>
                </a:lnSpc>
                <a:buClr>
                  <a:srgbClr val="000000"/>
                </a:buClr>
              </a:pPr>
              <a:r>
                <a:rPr lang="en-US" sz="1467" kern="0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QR CODE HERE</a:t>
              </a:r>
              <a:endParaRPr sz="3334" kern="0">
                <a:solidFill>
                  <a:srgbClr val="204667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92" name="Google Shape;192;p20"/>
          <p:cNvSpPr txBox="1"/>
          <p:nvPr/>
        </p:nvSpPr>
        <p:spPr>
          <a:xfrm>
            <a:off x="2289533" y="5441453"/>
            <a:ext cx="33224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r>
              <a:rPr lang="en-US" sz="1733" kern="0">
                <a:solidFill>
                  <a:srgbClr val="EAB55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Scan the QR Code to access care.</a:t>
            </a:r>
            <a:endParaRPr sz="3600" kern="0">
              <a:solidFill>
                <a:srgbClr val="EAB55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93" name="Google Shape;193;p20"/>
          <p:cNvSpPr txBox="1"/>
          <p:nvPr/>
        </p:nvSpPr>
        <p:spPr>
          <a:xfrm>
            <a:off x="2289533" y="5827535"/>
            <a:ext cx="2654800" cy="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r>
              <a:rPr lang="en-US" sz="2667" kern="0">
                <a:solidFill>
                  <a:srgbClr val="FFFFFF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It’s for Students.</a:t>
            </a:r>
            <a:endParaRPr sz="2667" kern="0">
              <a:solidFill>
                <a:srgbClr val="FFFFFF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grpSp>
        <p:nvGrpSpPr>
          <p:cNvPr id="194" name="Google Shape;194;p20"/>
          <p:cNvGrpSpPr/>
          <p:nvPr/>
        </p:nvGrpSpPr>
        <p:grpSpPr>
          <a:xfrm>
            <a:off x="2289533" y="6137335"/>
            <a:ext cx="1752800" cy="432800"/>
            <a:chOff x="1670225" y="4659025"/>
            <a:chExt cx="1314600" cy="324600"/>
          </a:xfrm>
        </p:grpSpPr>
        <p:sp>
          <p:nvSpPr>
            <p:cNvPr id="195" name="Google Shape;195;p20"/>
            <p:cNvSpPr/>
            <p:nvPr/>
          </p:nvSpPr>
          <p:spPr>
            <a:xfrm>
              <a:off x="1670225" y="4659025"/>
              <a:ext cx="1314600" cy="324600"/>
            </a:xfrm>
            <a:prstGeom prst="rect">
              <a:avLst/>
            </a:prstGeom>
            <a:solidFill>
              <a:srgbClr val="31B0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0"/>
            <p:cNvSpPr txBox="1"/>
            <p:nvPr/>
          </p:nvSpPr>
          <p:spPr>
            <a:xfrm>
              <a:off x="1724255" y="4719680"/>
              <a:ext cx="1218600" cy="1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r>
                <a:rPr lang="en-US" sz="2667" kern="0">
                  <a:solidFill>
                    <a:srgbClr val="FFFFFF"/>
                  </a:solidFill>
                  <a:latin typeface="Bitter SemiBold"/>
                  <a:ea typeface="Bitter SemiBold"/>
                  <a:cs typeface="Bitter SemiBold"/>
                  <a:sym typeface="Bitter SemiBold"/>
                </a:rPr>
                <a:t>FOR FREE.</a:t>
              </a:r>
              <a:endParaRPr sz="2667" kern="0">
                <a:solidFill>
                  <a:srgbClr val="FFFFFF"/>
                </a:solidFill>
                <a:latin typeface="Bitter SemiBold"/>
                <a:ea typeface="Bitter SemiBold"/>
                <a:cs typeface="Bitter SemiBold"/>
                <a:sym typeface="Bitter SemiBold"/>
              </a:endParaRPr>
            </a:p>
          </p:txBody>
        </p:sp>
      </p:grpSp>
      <p:grpSp>
        <p:nvGrpSpPr>
          <p:cNvPr id="197" name="Google Shape;197;p20"/>
          <p:cNvGrpSpPr/>
          <p:nvPr/>
        </p:nvGrpSpPr>
        <p:grpSpPr>
          <a:xfrm>
            <a:off x="8575788" y="1045951"/>
            <a:ext cx="2774283" cy="5557531"/>
            <a:chOff x="1750147" y="454919"/>
            <a:chExt cx="1880275" cy="3766625"/>
          </a:xfrm>
        </p:grpSpPr>
        <p:pic>
          <p:nvPicPr>
            <p:cNvPr id="198" name="Google Shape;198;p2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52550" y="560350"/>
              <a:ext cx="1675500" cy="3581700"/>
            </a:xfrm>
            <a:prstGeom prst="roundRect">
              <a:avLst>
                <a:gd name="adj" fmla="val 7837"/>
              </a:avLst>
            </a:prstGeom>
            <a:noFill/>
            <a:ln>
              <a:noFill/>
            </a:ln>
          </p:spPr>
        </p:pic>
        <p:pic>
          <p:nvPicPr>
            <p:cNvPr id="199" name="Google Shape;199;p20"/>
            <p:cNvPicPr preferRelativeResize="0"/>
            <p:nvPr/>
          </p:nvPicPr>
          <p:blipFill rotWithShape="1">
            <a:blip r:embed="rId12">
              <a:alphaModFix/>
            </a:blip>
            <a:srcRect l="6360" t="3600" r="6035" b="3608"/>
            <a:stretch/>
          </p:blipFill>
          <p:spPr>
            <a:xfrm>
              <a:off x="1750147" y="454919"/>
              <a:ext cx="1880275" cy="3766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0" name="Google Shape;200;p2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49733" y="5403233"/>
            <a:ext cx="1213200" cy="12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7"/>
          <p:cNvGrpSpPr/>
          <p:nvPr/>
        </p:nvGrpSpPr>
        <p:grpSpPr>
          <a:xfrm>
            <a:off x="1981200" y="-23813"/>
            <a:ext cx="7812900" cy="2391643"/>
            <a:chOff x="-416652" y="-47625"/>
            <a:chExt cx="15625800" cy="4783285"/>
          </a:xfrm>
        </p:grpSpPr>
        <p:sp>
          <p:nvSpPr>
            <p:cNvPr id="135" name="Google Shape;135;p17"/>
            <p:cNvSpPr txBox="1"/>
            <p:nvPr/>
          </p:nvSpPr>
          <p:spPr>
            <a:xfrm>
              <a:off x="972964" y="-47625"/>
              <a:ext cx="13679970" cy="11190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lnSpc>
                  <a:spcPct val="303333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7"/>
            <p:cNvSpPr txBox="1"/>
            <p:nvPr/>
          </p:nvSpPr>
          <p:spPr>
            <a:xfrm>
              <a:off x="-416652" y="654973"/>
              <a:ext cx="15625800" cy="2521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lnSpc>
                  <a:spcPct val="96250"/>
                </a:lnSpc>
                <a:buClr>
                  <a:srgbClr val="000000"/>
                </a:buClr>
              </a:pPr>
              <a:r>
                <a:rPr lang="en-US" sz="4267" kern="0">
                  <a:solidFill>
                    <a:srgbClr val="FFDB15"/>
                  </a:solidFill>
                  <a:latin typeface="Arial"/>
                  <a:ea typeface="Arial"/>
                  <a:cs typeface="Arial"/>
                  <a:sym typeface="Arial"/>
                </a:rPr>
                <a:t>Common concerns addressed </a:t>
              </a: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609630">
                <a:lnSpc>
                  <a:spcPct val="96250"/>
                </a:lnSpc>
                <a:buClr>
                  <a:srgbClr val="000000"/>
                </a:buClr>
              </a:pPr>
              <a:r>
                <a:rPr lang="en-US" sz="4267" kern="0">
                  <a:solidFill>
                    <a:srgbClr val="FFDB15"/>
                  </a:solidFill>
                  <a:latin typeface="Arial"/>
                  <a:ea typeface="Arial"/>
                  <a:cs typeface="Arial"/>
                  <a:sym typeface="Arial"/>
                </a:rPr>
                <a:t>at UCS</a:t>
              </a: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7"/>
            <p:cNvSpPr txBox="1"/>
            <p:nvPr/>
          </p:nvSpPr>
          <p:spPr>
            <a:xfrm>
              <a:off x="2107226" y="3642410"/>
              <a:ext cx="11411448" cy="1093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lnSpc>
                  <a:spcPct val="296333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17"/>
          <p:cNvSpPr txBox="1"/>
          <p:nvPr/>
        </p:nvSpPr>
        <p:spPr>
          <a:xfrm>
            <a:off x="1176214" y="2274851"/>
            <a:ext cx="6052200" cy="375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62303" lvl="1" indent="-270947" defTabSz="609630">
              <a:lnSpc>
                <a:spcPct val="91875"/>
              </a:lnSpc>
              <a:buClr>
                <a:srgbClr val="FFDB15"/>
              </a:buClr>
              <a:buSzPts val="6400"/>
              <a:buFont typeface="Arial"/>
              <a:buChar char="•"/>
            </a:pPr>
            <a:r>
              <a:rPr lang="en-US" sz="4267" kern="0" dirty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Anxiety 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62303" lvl="1" indent="-270947" defTabSz="609630">
              <a:lnSpc>
                <a:spcPct val="91875"/>
              </a:lnSpc>
              <a:buClr>
                <a:srgbClr val="FFDB15"/>
              </a:buClr>
              <a:buSzPts val="6400"/>
              <a:buFont typeface="Arial"/>
              <a:buChar char="•"/>
            </a:pPr>
            <a:r>
              <a:rPr lang="en-US" sz="4267" kern="0" dirty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62303" lvl="1" indent="-270947" defTabSz="609630">
              <a:lnSpc>
                <a:spcPct val="91875"/>
              </a:lnSpc>
              <a:buClr>
                <a:srgbClr val="FFDB15"/>
              </a:buClr>
              <a:buSzPts val="6400"/>
              <a:buFont typeface="Arial"/>
              <a:buChar char="•"/>
            </a:pPr>
            <a:r>
              <a:rPr lang="en-US" sz="4267" kern="0" dirty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Stress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62303" lvl="1" indent="-270947" defTabSz="609630">
              <a:lnSpc>
                <a:spcPct val="91875"/>
              </a:lnSpc>
              <a:buClr>
                <a:srgbClr val="FFDB15"/>
              </a:buClr>
              <a:buSzPts val="6400"/>
              <a:buFont typeface="Arial"/>
              <a:buChar char="•"/>
            </a:pPr>
            <a:r>
              <a:rPr lang="en-US" sz="4267" kern="0" dirty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Trauma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62303" lvl="1" indent="-270947" defTabSz="609630">
              <a:lnSpc>
                <a:spcPct val="91875"/>
              </a:lnSpc>
              <a:buClr>
                <a:srgbClr val="FFDB15"/>
              </a:buClr>
              <a:buSzPts val="6400"/>
              <a:buFont typeface="Arial"/>
              <a:buChar char="•"/>
            </a:pPr>
            <a:r>
              <a:rPr lang="en-US" sz="4267" kern="0" dirty="0">
                <a:solidFill>
                  <a:srgbClr val="FFDB15"/>
                </a:solidFill>
                <a:latin typeface="Arial"/>
                <a:ea typeface="Arial"/>
                <a:cs typeface="Arial"/>
                <a:sym typeface="Arial"/>
              </a:rPr>
              <a:t>Relationship   Problems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30">
              <a:lnSpc>
                <a:spcPct val="91875"/>
              </a:lnSpc>
              <a:buClr>
                <a:srgbClr val="000000"/>
              </a:buClr>
            </a:pP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5407317" y="2160700"/>
            <a:ext cx="6427600" cy="3747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462303" lvl="1" indent="-270947" defTabSz="609630">
              <a:lnSpc>
                <a:spcPct val="91875"/>
              </a:lnSpc>
              <a:buClr>
                <a:srgbClr val="FFDB15"/>
              </a:buClr>
              <a:buSzPts val="6400"/>
              <a:buFont typeface="Arial"/>
              <a:buChar char="•"/>
            </a:pPr>
            <a:r>
              <a:rPr lang="en-US" sz="4267" kern="0" dirty="0">
                <a:solidFill>
                  <a:srgbClr val="FFDB15"/>
                </a:solidFill>
                <a:latin typeface="Arial"/>
                <a:cs typeface="Arial"/>
                <a:sym typeface="Arial"/>
              </a:rPr>
              <a:t>Family Issues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62303" lvl="1" indent="-270947" defTabSz="609630">
              <a:lnSpc>
                <a:spcPct val="91875"/>
              </a:lnSpc>
              <a:buClr>
                <a:srgbClr val="FFDB15"/>
              </a:buClr>
              <a:buSzPts val="6400"/>
              <a:buFont typeface="Arial"/>
              <a:buChar char="•"/>
            </a:pPr>
            <a:r>
              <a:rPr lang="en-US" sz="4267" kern="0" dirty="0">
                <a:solidFill>
                  <a:srgbClr val="FFDB15"/>
                </a:solidFill>
                <a:latin typeface="Arial"/>
                <a:cs typeface="Arial"/>
                <a:sym typeface="Arial"/>
              </a:rPr>
              <a:t>Academic Functioning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62303" lvl="1" indent="-270947" defTabSz="609630">
              <a:lnSpc>
                <a:spcPct val="91875"/>
              </a:lnSpc>
              <a:buClr>
                <a:srgbClr val="FFDB15"/>
              </a:buClr>
              <a:buSzPts val="6400"/>
              <a:buFont typeface="Arial"/>
              <a:buChar char="•"/>
            </a:pPr>
            <a:r>
              <a:rPr lang="en-US" sz="4267" kern="0" dirty="0">
                <a:solidFill>
                  <a:srgbClr val="FFDB15"/>
                </a:solidFill>
                <a:latin typeface="Arial"/>
                <a:cs typeface="Arial"/>
                <a:sym typeface="Arial"/>
              </a:rPr>
              <a:t>Adjustment/Life Transitions</a:t>
            </a:r>
          </a:p>
          <a:p>
            <a:pPr marL="462303" lvl="1" indent="-270947" defTabSz="609630">
              <a:lnSpc>
                <a:spcPct val="91875"/>
              </a:lnSpc>
              <a:buClr>
                <a:srgbClr val="FFDB15"/>
              </a:buClr>
              <a:buSzPts val="6400"/>
              <a:buFont typeface="Arial"/>
              <a:buChar char="•"/>
            </a:pPr>
            <a:r>
              <a:rPr lang="en-US" sz="4267" kern="0" dirty="0">
                <a:solidFill>
                  <a:srgbClr val="FFDB15"/>
                </a:solidFill>
                <a:latin typeface="Arial"/>
                <a:cs typeface="Arial"/>
                <a:sym typeface="Arial"/>
              </a:rPr>
              <a:t>Grief/Loss</a:t>
            </a:r>
          </a:p>
          <a:p>
            <a:pPr marL="462303" lvl="1" indent="-270947" defTabSz="609630">
              <a:lnSpc>
                <a:spcPct val="91875"/>
              </a:lnSpc>
              <a:buClr>
                <a:srgbClr val="FFDB15"/>
              </a:buClr>
              <a:buSzPts val="6400"/>
              <a:buFont typeface="Arial"/>
              <a:buChar char="•"/>
            </a:pPr>
            <a:r>
              <a:rPr lang="en-US" sz="4267" kern="0" dirty="0">
                <a:solidFill>
                  <a:srgbClr val="FFDB15"/>
                </a:solidFill>
                <a:latin typeface="Arial"/>
                <a:cs typeface="Arial"/>
                <a:sym typeface="Arial"/>
              </a:rPr>
              <a:t>Cultural/Identity Issues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3D39E-3641-E748-A96D-02448AB4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71490-8C2F-A941-BD78-F899FD1B1A54}"/>
              </a:ext>
            </a:extLst>
          </p:cNvPr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DEGREE ORIENTATION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91CF5-4584-41C6-8C0A-8274FDD3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9" y="382050"/>
            <a:ext cx="4391514" cy="61357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20975D-26A0-48AF-A18F-51089EE4E7B3}"/>
              </a:ext>
            </a:extLst>
          </p:cNvPr>
          <p:cNvSpPr txBox="1">
            <a:spLocks/>
          </p:cNvSpPr>
          <p:nvPr/>
        </p:nvSpPr>
        <p:spPr>
          <a:xfrm>
            <a:off x="2056662" y="3554790"/>
            <a:ext cx="8719125" cy="27327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Dr. Mike Grotewiel: Resources and Action</a:t>
            </a:r>
            <a:r>
              <a:rPr kumimoji="0" lang="en-US" alt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Items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Dr. Aron </a:t>
            </a:r>
            <a:r>
              <a:rPr lang="en-US" altLang="en-US" sz="2200" dirty="0">
                <a:solidFill>
                  <a:prstClr val="black"/>
                </a:solidFill>
                <a:latin typeface="Calibri" panose="020F0502020204030204"/>
              </a:rPr>
              <a:t>Lichtman: Graduate Student Affairs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Ms. Debbie Roberts: Division for Academic Success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dirty="0">
                <a:solidFill>
                  <a:prstClr val="black"/>
                </a:solidFill>
                <a:latin typeface="Calibri" panose="020F0502020204030204"/>
              </a:rPr>
              <a:t>Dr. Tonya Osmond: VCU Counseling Services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Dr. Anita Navarro and Graduate</a:t>
            </a:r>
            <a:r>
              <a:rPr kumimoji="0" lang="en-US" alt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Student Panel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Dr. Art Saavedra: Dean of the School of Medicine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dirty="0">
                <a:solidFill>
                  <a:prstClr val="black"/>
                </a:solidFill>
                <a:latin typeface="Calibri" panose="020F0502020204030204"/>
              </a:rPr>
              <a:t>Dr. Mike Grotewiel: Wrap-up with all and PHD-specific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980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15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/>
          <p:nvPr/>
        </p:nvSpPr>
        <p:spPr>
          <a:xfrm>
            <a:off x="5713891" y="864169"/>
            <a:ext cx="140014" cy="5486400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  <a:defRPr/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21"/>
          <p:cNvSpPr/>
          <p:nvPr/>
        </p:nvSpPr>
        <p:spPr>
          <a:xfrm>
            <a:off x="12001909" y="-155857"/>
            <a:ext cx="378416" cy="7179051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  <a:defRPr/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743559" y="957787"/>
            <a:ext cx="4479600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17316"/>
              </a:lnSpc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20301"/>
                </a:solidFill>
                <a:latin typeface="Arial"/>
                <a:ea typeface="Arial"/>
                <a:cs typeface="Arial"/>
                <a:sym typeface="Arial"/>
              </a:rPr>
              <a:t>Support Groups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30">
              <a:lnSpc>
                <a:spcPct val="117316"/>
              </a:lnSpc>
              <a:buClr>
                <a:srgbClr val="000000"/>
              </a:buClr>
              <a:defRPr/>
            </a:pPr>
            <a:endParaRPr sz="4000" b="1" kern="0" dirty="0">
              <a:solidFill>
                <a:srgbClr val="02030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09" name="Google Shape;209;p21"/>
          <p:cNvSpPr/>
          <p:nvPr/>
        </p:nvSpPr>
        <p:spPr>
          <a:xfrm>
            <a:off x="5853905" y="664029"/>
            <a:ext cx="6025200" cy="588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495623" lvl="1" indent="-247811" defTabSz="609630">
              <a:lnSpc>
                <a:spcPct val="143250"/>
              </a:lnSpc>
              <a:buClr>
                <a:srgbClr val="000000"/>
              </a:buClr>
              <a:buSzPts val="4400"/>
              <a:buFont typeface="Arial"/>
              <a:buChar char="•"/>
              <a:defRPr/>
            </a:pPr>
            <a:r>
              <a:rPr lang="en-US" sz="26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Black Voices</a:t>
            </a:r>
            <a:endParaRPr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3250"/>
              </a:lnSpc>
              <a:buClr>
                <a:srgbClr val="000000"/>
              </a:buClr>
              <a:buSzPts val="4400"/>
              <a:buFont typeface="Arial"/>
              <a:buChar char="•"/>
              <a:defRPr/>
            </a:pPr>
            <a:r>
              <a:rPr lang="en-US" sz="26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Rainbow Group</a:t>
            </a:r>
            <a:endParaRPr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3250"/>
              </a:lnSpc>
              <a:buClr>
                <a:srgbClr val="000000"/>
              </a:buClr>
              <a:buSzPts val="4400"/>
              <a:buFont typeface="Arial"/>
              <a:buChar char="•"/>
              <a:defRPr/>
            </a:pPr>
            <a:r>
              <a:rPr lang="en-US" sz="26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Latinx Voices</a:t>
            </a:r>
            <a:endParaRPr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3250"/>
              </a:lnSpc>
              <a:buClr>
                <a:srgbClr val="000000"/>
              </a:buClr>
              <a:buSzPts val="4400"/>
              <a:buFont typeface="Arial"/>
              <a:buChar char="•"/>
              <a:defRPr/>
            </a:pPr>
            <a:r>
              <a:rPr lang="en-US" sz="26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 Student Discussion </a:t>
            </a:r>
            <a:endParaRPr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3250"/>
              </a:lnSpc>
              <a:buClr>
                <a:srgbClr val="000000"/>
              </a:buClr>
              <a:buSzPts val="4400"/>
              <a:buFont typeface="Arial"/>
              <a:buChar char="•"/>
              <a:defRPr/>
            </a:pPr>
            <a:r>
              <a:rPr lang="en-US" sz="26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Asian Voices</a:t>
            </a:r>
            <a:endParaRPr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3250"/>
              </a:lnSpc>
              <a:buClr>
                <a:srgbClr val="000000"/>
              </a:buClr>
              <a:buSzPts val="4400"/>
              <a:buFont typeface="Arial"/>
              <a:buChar char="•"/>
              <a:defRPr/>
            </a:pPr>
            <a:r>
              <a:rPr lang="en-US" sz="26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Survivors of Sexual Violence</a:t>
            </a:r>
            <a:endParaRPr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3250"/>
              </a:lnSpc>
              <a:buClr>
                <a:srgbClr val="000000"/>
              </a:buClr>
              <a:buSzPts val="4400"/>
              <a:buFont typeface="Arial"/>
              <a:buChar char="•"/>
              <a:defRPr/>
            </a:pPr>
            <a:r>
              <a:rPr lang="en-US" sz="26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with Chronic Health Conditions</a:t>
            </a:r>
          </a:p>
          <a:p>
            <a:pPr marL="495623" lvl="1" indent="-247811" defTabSz="609630">
              <a:lnSpc>
                <a:spcPct val="143250"/>
              </a:lnSpc>
              <a:buClr>
                <a:srgbClr val="000000"/>
              </a:buClr>
              <a:buSzPts val="4400"/>
              <a:buFont typeface="Arial"/>
              <a:buChar char="•"/>
              <a:defRPr/>
            </a:pP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Grief Support Group</a:t>
            </a:r>
            <a:endParaRPr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95623" lvl="1" indent="-247811" defTabSz="609630">
              <a:lnSpc>
                <a:spcPct val="143250"/>
              </a:lnSpc>
              <a:buClr>
                <a:srgbClr val="000000"/>
              </a:buClr>
              <a:buSzPts val="4400"/>
              <a:buFont typeface="Arial"/>
              <a:buChar char="•"/>
              <a:defRPr/>
            </a:pPr>
            <a:r>
              <a:rPr lang="en-US" sz="26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ADHD Support &amp; Skills Group</a:t>
            </a:r>
          </a:p>
          <a:p>
            <a:pPr marL="495623" lvl="1" indent="-247811" defTabSz="609630">
              <a:lnSpc>
                <a:spcPct val="143250"/>
              </a:lnSpc>
              <a:buClr>
                <a:srgbClr val="000000"/>
              </a:buClr>
              <a:buSzPts val="4400"/>
              <a:buFont typeface="Arial"/>
              <a:buChar char="•"/>
              <a:defRPr/>
            </a:pP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0" name="Google Shape;21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0800" y="2797260"/>
            <a:ext cx="3325118" cy="332511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/>
          <p:nvPr/>
        </p:nvSpPr>
        <p:spPr>
          <a:xfrm>
            <a:off x="1320799" y="2223775"/>
            <a:ext cx="3628288" cy="3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info and sign ups here: 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15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/>
          <p:nvPr/>
        </p:nvSpPr>
        <p:spPr>
          <a:xfrm>
            <a:off x="5713891" y="864169"/>
            <a:ext cx="140014" cy="5486400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  <a:defRPr/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21"/>
          <p:cNvSpPr/>
          <p:nvPr/>
        </p:nvSpPr>
        <p:spPr>
          <a:xfrm>
            <a:off x="12001909" y="-155857"/>
            <a:ext cx="378416" cy="7179051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  <a:defRPr/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743559" y="957787"/>
            <a:ext cx="4479600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17316"/>
              </a:lnSpc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20301"/>
                </a:solidFill>
                <a:latin typeface="Arial"/>
                <a:ea typeface="Arial"/>
                <a:cs typeface="Arial"/>
                <a:sym typeface="Arial"/>
              </a:rPr>
              <a:t>Advocacy Services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30">
              <a:lnSpc>
                <a:spcPct val="117316"/>
              </a:lnSpc>
              <a:buClr>
                <a:srgbClr val="000000"/>
              </a:buClr>
              <a:defRPr/>
            </a:pPr>
            <a:endParaRPr sz="4000" b="1" kern="0" dirty="0">
              <a:solidFill>
                <a:srgbClr val="02030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09" name="Google Shape;209;p21"/>
          <p:cNvSpPr/>
          <p:nvPr/>
        </p:nvSpPr>
        <p:spPr>
          <a:xfrm>
            <a:off x="5853905" y="-52154"/>
            <a:ext cx="6025200" cy="660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495623" lvl="1" indent="-247811" defTabSz="609630">
              <a:lnSpc>
                <a:spcPct val="143250"/>
              </a:lnSpc>
              <a:buClr>
                <a:srgbClr val="000000"/>
              </a:buClr>
              <a:buSzPts val="4400"/>
              <a:buFont typeface="Arial"/>
              <a:buChar char="•"/>
              <a:defRPr/>
            </a:pP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D4C4CE-44C2-473B-855D-7440AFD62E96}"/>
              </a:ext>
            </a:extLst>
          </p:cNvPr>
          <p:cNvSpPr/>
          <p:nvPr/>
        </p:nvSpPr>
        <p:spPr>
          <a:xfrm>
            <a:off x="6678245" y="957787"/>
            <a:ext cx="4376519" cy="749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17316"/>
              </a:lnSpc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20301"/>
                </a:solidFill>
                <a:latin typeface="Arial"/>
                <a:cs typeface="Arial"/>
                <a:sym typeface="Arial"/>
              </a:rPr>
              <a:t>Rams in Recovery</a:t>
            </a: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9DD554-6BB9-4CFD-BF36-F1D7AB14FBEC}"/>
              </a:ext>
            </a:extLst>
          </p:cNvPr>
          <p:cNvSpPr/>
          <p:nvPr/>
        </p:nvSpPr>
        <p:spPr>
          <a:xfrm>
            <a:off x="680796" y="2096758"/>
            <a:ext cx="4787729" cy="404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Non-therapeutic support after </a:t>
            </a:r>
          </a:p>
          <a:p>
            <a:pPr defTabSz="609630">
              <a:buClr>
                <a:srgbClr val="000000"/>
              </a:buClr>
            </a:pPr>
            <a: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experiencing sexual assault, dating </a:t>
            </a:r>
          </a:p>
          <a:p>
            <a:pPr defTabSz="609630">
              <a:buClr>
                <a:srgbClr val="000000"/>
              </a:buClr>
            </a:pPr>
            <a: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violence, and/or stalking.</a:t>
            </a:r>
          </a:p>
          <a:p>
            <a:pPr defTabSz="609630">
              <a:buClr>
                <a:srgbClr val="000000"/>
              </a:buClr>
            </a:pPr>
            <a:endParaRPr lang="en-US" sz="2333" kern="0" dirty="0">
              <a:solidFill>
                <a:srgbClr val="333333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University Student Commons</a:t>
            </a:r>
            <a:b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</a:br>
            <a: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907 Floyd Ave., Suite 238</a:t>
            </a:r>
            <a:b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</a:br>
            <a: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(804) 828-6200</a:t>
            </a:r>
            <a:b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</a:br>
            <a:r>
              <a:rPr lang="en-US" sz="2333" b="1" kern="0" dirty="0">
                <a:solidFill>
                  <a:srgbClr val="333333"/>
                </a:solidFill>
                <a:latin typeface="Arial"/>
                <a:cs typeface="Arial"/>
                <a:sym typeface="Arial"/>
                <a:hlinkClick r:id="rId3"/>
              </a:rPr>
              <a:t>myoptions@vcu.edu</a:t>
            </a:r>
            <a:endParaRPr lang="en-US" sz="2333" b="1" kern="0" dirty="0">
              <a:solidFill>
                <a:srgbClr val="333333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endParaRPr lang="en-US" sz="2333" kern="0" dirty="0">
              <a:solidFill>
                <a:srgbClr val="333333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M - F: 8:00am – 5:00pm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B8CA19-67D5-44A3-B7F5-8F5E31D21454}"/>
              </a:ext>
            </a:extLst>
          </p:cNvPr>
          <p:cNvSpPr/>
          <p:nvPr/>
        </p:nvSpPr>
        <p:spPr>
          <a:xfrm>
            <a:off x="6284325" y="2096758"/>
            <a:ext cx="5226880" cy="3682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Structured support for students in recovery from substance use.</a:t>
            </a:r>
          </a:p>
          <a:p>
            <a:pPr defTabSz="609630">
              <a:buClr>
                <a:srgbClr val="000000"/>
              </a:buClr>
            </a:pPr>
            <a:endParaRPr lang="en-US" sz="2333" kern="0" dirty="0">
              <a:solidFill>
                <a:srgbClr val="333333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The Recovery Clubhouse</a:t>
            </a:r>
            <a:b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</a:br>
            <a: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1103 W. Marshall St</a:t>
            </a:r>
            <a:b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</a:br>
            <a: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(804) 366-8027</a:t>
            </a:r>
            <a:b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</a:br>
            <a:r>
              <a:rPr lang="en-US" sz="2333" b="1" kern="0" dirty="0">
                <a:solidFill>
                  <a:srgbClr val="333333"/>
                </a:solidFill>
                <a:latin typeface="Arial"/>
                <a:cs typeface="Arial"/>
                <a:sym typeface="Arial"/>
                <a:hlinkClick r:id="rId4"/>
              </a:rPr>
              <a:t>recovery@vcu.edu</a:t>
            </a:r>
            <a:endParaRPr lang="en-US" sz="2333" kern="0" dirty="0">
              <a:solidFill>
                <a:srgbClr val="333333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endParaRPr lang="en-US" sz="2333" kern="0" dirty="0">
              <a:solidFill>
                <a:srgbClr val="333333"/>
              </a:solidFill>
              <a:latin typeface="Arial"/>
              <a:cs typeface="Arial"/>
              <a:sym typeface="Arial"/>
            </a:endParaRPr>
          </a:p>
          <a:p>
            <a:pPr defTabSz="609630">
              <a:buClr>
                <a:srgbClr val="000000"/>
              </a:buClr>
            </a:pPr>
            <a: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T - Th: 10:00am – 5:00pm</a:t>
            </a:r>
            <a:b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</a:br>
            <a:r>
              <a:rPr lang="en-US" sz="2333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Drop-ins and Individual Study Spaces</a:t>
            </a:r>
          </a:p>
        </p:txBody>
      </p:sp>
    </p:spTree>
    <p:extLst>
      <p:ext uri="{BB962C8B-B14F-4D97-AF65-F5344CB8AC3E}">
        <p14:creationId xmlns:p14="http://schemas.microsoft.com/office/powerpoint/2010/main" val="9007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15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6"/>
          <p:cNvGrpSpPr/>
          <p:nvPr/>
        </p:nvGrpSpPr>
        <p:grpSpPr>
          <a:xfrm>
            <a:off x="1466491" y="1001227"/>
            <a:ext cx="8795109" cy="2527580"/>
            <a:chOff x="0" y="-867487"/>
            <a:chExt cx="17590219" cy="5055161"/>
          </a:xfrm>
        </p:grpSpPr>
        <p:sp>
          <p:nvSpPr>
            <p:cNvPr id="124" name="Google Shape;124;p16"/>
            <p:cNvSpPr txBox="1"/>
            <p:nvPr/>
          </p:nvSpPr>
          <p:spPr>
            <a:xfrm>
              <a:off x="0" y="-867487"/>
              <a:ext cx="17590219" cy="1444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10000"/>
                </a:lnSpc>
                <a:buClr>
                  <a:srgbClr val="000000"/>
                </a:buClr>
              </a:pPr>
              <a:r>
                <a:rPr lang="en-US" sz="4267" kern="0" dirty="0">
                  <a:solidFill>
                    <a:srgbClr val="020301"/>
                  </a:solidFill>
                  <a:latin typeface="Arial"/>
                  <a:cs typeface="Arial"/>
                  <a:sym typeface="Arial"/>
                </a:rPr>
                <a:t>counseling.vcu.edu</a:t>
              </a:r>
              <a:endParaRPr sz="933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6"/>
            <p:cNvSpPr txBox="1"/>
            <p:nvPr/>
          </p:nvSpPr>
          <p:spPr>
            <a:xfrm>
              <a:off x="0" y="3282810"/>
              <a:ext cx="10513801" cy="904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244944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16"/>
          <p:cNvSpPr/>
          <p:nvPr/>
        </p:nvSpPr>
        <p:spPr>
          <a:xfrm>
            <a:off x="12001909" y="-155857"/>
            <a:ext cx="378400" cy="7179000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685800" y="657987"/>
            <a:ext cx="140000" cy="5542000"/>
          </a:xfrm>
          <a:prstGeom prst="rect">
            <a:avLst/>
          </a:prstGeom>
          <a:solidFill>
            <a:srgbClr val="02030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6EEDF-5DD5-42C5-A7FD-FE68ADF50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126" y="2132164"/>
            <a:ext cx="8896384" cy="419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3D39E-3641-E748-A96D-02448AB4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71490-8C2F-A941-BD78-F899FD1B1A54}"/>
              </a:ext>
            </a:extLst>
          </p:cNvPr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DEGREE ORIENTATION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2BFAC-B286-854C-95D2-58E5DA10085F}"/>
              </a:ext>
            </a:extLst>
          </p:cNvPr>
          <p:cNvSpPr txBox="1"/>
          <p:nvPr/>
        </p:nvSpPr>
        <p:spPr>
          <a:xfrm>
            <a:off x="2246622" y="3547167"/>
            <a:ext cx="835210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Anita Navarro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EdD, </a:t>
            </a:r>
            <a:r>
              <a:rPr lang="en-US" sz="2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moderator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3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Student Panel “What to Expect in Graduate School</a:t>
            </a:r>
            <a:r>
              <a:rPr lang="en-US" sz="23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Lauren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Moncayo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PhD Pharmacology &amp; Toxicology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Jean Gonzales, </a:t>
            </a:r>
            <a:r>
              <a:rPr lang="en-US" sz="23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PhD Biochemistry</a:t>
            </a:r>
            <a:endParaRPr lang="en-US" sz="230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Stephen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Vien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o, </a:t>
            </a:r>
            <a:r>
              <a:rPr lang="en-US" sz="23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MS Human Genetics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Holly Byers, 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PhD Human Genetics/MS Genetic Counseling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91CF5-4584-41C6-8C0A-8274FDD3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9" y="382050"/>
            <a:ext cx="4391514" cy="61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3D39E-3641-E748-A96D-02448AB4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71490-8C2F-A941-BD78-F899FD1B1A54}"/>
              </a:ext>
            </a:extLst>
          </p:cNvPr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DEGREE ORIENTATION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2BFAC-B286-854C-95D2-58E5DA10085F}"/>
              </a:ext>
            </a:extLst>
          </p:cNvPr>
          <p:cNvSpPr txBox="1"/>
          <p:nvPr/>
        </p:nvSpPr>
        <p:spPr>
          <a:xfrm>
            <a:off x="1110341" y="4044049"/>
            <a:ext cx="9829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Arturo Saavedra, M.D., Ph.D., M.B.A.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 of Medicine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Virginia Commonwealth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91CF5-4584-41C6-8C0A-8274FDD3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9" y="382050"/>
            <a:ext cx="4391514" cy="61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3D39E-3641-E748-A96D-02448AB4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71490-8C2F-A941-BD78-F899FD1B1A54}"/>
              </a:ext>
            </a:extLst>
          </p:cNvPr>
          <p:cNvSpPr txBox="1"/>
          <p:nvPr/>
        </p:nvSpPr>
        <p:spPr>
          <a:xfrm>
            <a:off x="1131123" y="2122712"/>
            <a:ext cx="543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DEGREE ORIENTATION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2BFAC-B286-854C-95D2-58E5DA10085F}"/>
              </a:ext>
            </a:extLst>
          </p:cNvPr>
          <p:cNvSpPr txBox="1"/>
          <p:nvPr/>
        </p:nvSpPr>
        <p:spPr>
          <a:xfrm>
            <a:off x="1110341" y="4044049"/>
            <a:ext cx="9829799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Mike Grotewiel, Ph.D.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 Associate Dean for Graduate Education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 of Medicine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Virginia Commonwealth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91CF5-4584-41C6-8C0A-8274FDD3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9" y="382050"/>
            <a:ext cx="4391514" cy="61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5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E3A87-CADD-014A-9869-80D9DDBE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8" y="-14387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ED3BE-C943-9B4F-869E-FF5524DFA6A0}"/>
              </a:ext>
            </a:extLst>
          </p:cNvPr>
          <p:cNvSpPr txBox="1"/>
          <p:nvPr/>
        </p:nvSpPr>
        <p:spPr>
          <a:xfrm>
            <a:off x="6349" y="761461"/>
            <a:ext cx="309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 AND ANSWERS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DF838-4022-4B47-B38A-A2E765A0907B}"/>
              </a:ext>
            </a:extLst>
          </p:cNvPr>
          <p:cNvCxnSpPr>
            <a:cxnSpLocks/>
          </p:cNvCxnSpPr>
          <p:nvPr/>
        </p:nvCxnSpPr>
        <p:spPr>
          <a:xfrm>
            <a:off x="150125" y="1599603"/>
            <a:ext cx="278414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BC6CCE-B2F9-44A7-AD68-7B4C207EDCB4}"/>
              </a:ext>
            </a:extLst>
          </p:cNvPr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8284" y="2535006"/>
            <a:ext cx="5590441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my program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course director!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8321" y="3937049"/>
            <a:ext cx="415036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Very, very important!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7846" y="1669312"/>
            <a:ext cx="3171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3 answers!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77053" y="4785094"/>
            <a:ext cx="99290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378823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E3A87-CADD-014A-9869-80D9DDBE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8" y="-14387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ED3BE-C943-9B4F-869E-FF5524DFA6A0}"/>
              </a:ext>
            </a:extLst>
          </p:cNvPr>
          <p:cNvSpPr txBox="1"/>
          <p:nvPr/>
        </p:nvSpPr>
        <p:spPr>
          <a:xfrm>
            <a:off x="6349" y="761461"/>
            <a:ext cx="309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 AND ANSWERS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DF838-4022-4B47-B38A-A2E765A0907B}"/>
              </a:ext>
            </a:extLst>
          </p:cNvPr>
          <p:cNvCxnSpPr>
            <a:cxnSpLocks/>
          </p:cNvCxnSpPr>
          <p:nvPr/>
        </p:nvCxnSpPr>
        <p:spPr>
          <a:xfrm>
            <a:off x="150125" y="1599603"/>
            <a:ext cx="278414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BC6CCE-B2F9-44A7-AD68-7B4C207EDCB4}"/>
              </a:ext>
            </a:extLst>
          </p:cNvPr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74502" y="1046958"/>
            <a:ext cx="8573657" cy="26518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confused about course registration. What should you do?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important is that?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they help you?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2324" y="1538798"/>
            <a:ext cx="5590441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my program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course director!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2365" y="3544297"/>
            <a:ext cx="415036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Very, very important!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72469" y="4872904"/>
            <a:ext cx="99290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385624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E3A87-CADD-014A-9869-80D9DDBE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8" y="-14387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ED3BE-C943-9B4F-869E-FF5524DFA6A0}"/>
              </a:ext>
            </a:extLst>
          </p:cNvPr>
          <p:cNvSpPr txBox="1"/>
          <p:nvPr/>
        </p:nvSpPr>
        <p:spPr>
          <a:xfrm>
            <a:off x="6349" y="761461"/>
            <a:ext cx="309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 AND ANSWERS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DF838-4022-4B47-B38A-A2E765A0907B}"/>
              </a:ext>
            </a:extLst>
          </p:cNvPr>
          <p:cNvCxnSpPr>
            <a:cxnSpLocks/>
          </p:cNvCxnSpPr>
          <p:nvPr/>
        </p:nvCxnSpPr>
        <p:spPr>
          <a:xfrm>
            <a:off x="150125" y="1599603"/>
            <a:ext cx="278414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BC6CCE-B2F9-44A7-AD68-7B4C207EDCB4}"/>
              </a:ext>
            </a:extLst>
          </p:cNvPr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74502" y="1046958"/>
            <a:ext cx="8573657" cy="26518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did not do well on an assignment. What should you do?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important is that?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they help you?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2324" y="1538798"/>
            <a:ext cx="5590441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my program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course director!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2365" y="3544297"/>
            <a:ext cx="415036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Very, very important!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72469" y="4872904"/>
            <a:ext cx="99290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234692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E3A87-CADD-014A-9869-80D9DDBE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8" y="-14387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ED3BE-C943-9B4F-869E-FF5524DFA6A0}"/>
              </a:ext>
            </a:extLst>
          </p:cNvPr>
          <p:cNvSpPr txBox="1"/>
          <p:nvPr/>
        </p:nvSpPr>
        <p:spPr>
          <a:xfrm>
            <a:off x="6349" y="761461"/>
            <a:ext cx="309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 AND ANSWERS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DF838-4022-4B47-B38A-A2E765A0907B}"/>
              </a:ext>
            </a:extLst>
          </p:cNvPr>
          <p:cNvCxnSpPr>
            <a:cxnSpLocks/>
          </p:cNvCxnSpPr>
          <p:nvPr/>
        </p:nvCxnSpPr>
        <p:spPr>
          <a:xfrm>
            <a:off x="150125" y="1599603"/>
            <a:ext cx="278414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BC6CCE-B2F9-44A7-AD68-7B4C207EDCB4}"/>
              </a:ext>
            </a:extLst>
          </p:cNvPr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74502" y="696074"/>
            <a:ext cx="8573657" cy="26518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have a question about resources that might be available. What should you do?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important is that?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they help you?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2324" y="1538798"/>
            <a:ext cx="5590441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my program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course director!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2365" y="3544297"/>
            <a:ext cx="415036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Very, very important!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72469" y="4872904"/>
            <a:ext cx="99290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414676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E3A87-CADD-014A-9869-80D9DDBE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" y="2258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ED3BE-C943-9B4F-869E-FF5524DFA6A0}"/>
              </a:ext>
            </a:extLst>
          </p:cNvPr>
          <p:cNvSpPr txBox="1"/>
          <p:nvPr/>
        </p:nvSpPr>
        <p:spPr>
          <a:xfrm>
            <a:off x="6349" y="1141505"/>
            <a:ext cx="309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CAMPUSES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DF838-4022-4B47-B38A-A2E765A0907B}"/>
              </a:ext>
            </a:extLst>
          </p:cNvPr>
          <p:cNvCxnSpPr>
            <a:cxnSpLocks/>
          </p:cNvCxnSpPr>
          <p:nvPr/>
        </p:nvCxnSpPr>
        <p:spPr>
          <a:xfrm>
            <a:off x="150125" y="1599603"/>
            <a:ext cx="278414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BC6CCE-B2F9-44A7-AD68-7B4C207EDCB4}"/>
              </a:ext>
            </a:extLst>
          </p:cNvPr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11512" y="2203001"/>
            <a:ext cx="4114800" cy="3100197"/>
            <a:chOff x="1268412" y="2331588"/>
            <a:chExt cx="5203746" cy="39243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t="9504" r="20390"/>
            <a:stretch/>
          </p:blipFill>
          <p:spPr>
            <a:xfrm>
              <a:off x="1268412" y="2331588"/>
              <a:ext cx="5203746" cy="39243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" name="Rounded Rectangle 11"/>
            <p:cNvSpPr/>
            <p:nvPr/>
          </p:nvSpPr>
          <p:spPr>
            <a:xfrm rot="2091200">
              <a:off x="1635796" y="2485768"/>
              <a:ext cx="1217849" cy="1392501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2242283">
              <a:off x="5405541" y="4001243"/>
              <a:ext cx="824560" cy="739280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151284">
              <a:off x="1354817" y="3587276"/>
              <a:ext cx="676657" cy="5233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2151284">
              <a:off x="4980065" y="4579099"/>
              <a:ext cx="899468" cy="5233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MCV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7473519" y="2128866"/>
            <a:ext cx="4513694" cy="3943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~1.5 miles (~2.5 km) between two campuses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VCU Parking &amp; Transportation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both campuses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MCV resources whenever possible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s://lh7-rt.googleusercontent.com/slidesz/AGV_vUeulaodvHeFQ51Kd-3xI2oMETpECn-26tEoe9e6jLgVJungPh0CJBYYQSyUpJMRAUVMPuBubk7yPUA0NtG-Symo0NOnoCOBkwBDuZdpM8AjsfvY6D20WfaSaks75kyMvPX4JWh7qY31cedwMD8ORLrI-6-nhXHWMtIgyH5U1oOxl8uMQE6-g0c=s2048?key=dYf34CGcI80zG6Nw40Vel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54" y="1599603"/>
            <a:ext cx="8906689" cy="371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46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E3A87-CADD-014A-9869-80D9DDBE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8" y="-14385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ED3BE-C943-9B4F-869E-FF5524DFA6A0}"/>
              </a:ext>
            </a:extLst>
          </p:cNvPr>
          <p:cNvSpPr txBox="1"/>
          <p:nvPr/>
        </p:nvSpPr>
        <p:spPr>
          <a:xfrm>
            <a:off x="6349" y="1144639"/>
            <a:ext cx="309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DF838-4022-4B47-B38A-A2E765A0907B}"/>
              </a:ext>
            </a:extLst>
          </p:cNvPr>
          <p:cNvCxnSpPr>
            <a:cxnSpLocks/>
          </p:cNvCxnSpPr>
          <p:nvPr/>
        </p:nvCxnSpPr>
        <p:spPr>
          <a:xfrm>
            <a:off x="150125" y="1599603"/>
            <a:ext cx="278414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BC6CCE-B2F9-44A7-AD68-7B4C207EDCB4}"/>
              </a:ext>
            </a:extLst>
          </p:cNvPr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5" y="1144639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E3A87-CADD-014A-9869-80D9DDBE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" y="2258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ED3BE-C943-9B4F-869E-FF5524DFA6A0}"/>
              </a:ext>
            </a:extLst>
          </p:cNvPr>
          <p:cNvSpPr txBox="1"/>
          <p:nvPr/>
        </p:nvSpPr>
        <p:spPr>
          <a:xfrm>
            <a:off x="6349" y="767034"/>
            <a:ext cx="309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FOR STUDENTS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DF838-4022-4B47-B38A-A2E765A0907B}"/>
              </a:ext>
            </a:extLst>
          </p:cNvPr>
          <p:cNvCxnSpPr>
            <a:cxnSpLocks/>
          </p:cNvCxnSpPr>
          <p:nvPr/>
        </p:nvCxnSpPr>
        <p:spPr>
          <a:xfrm>
            <a:off x="150125" y="1599603"/>
            <a:ext cx="278414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BC6CCE-B2F9-44A7-AD68-7B4C207EDCB4}"/>
              </a:ext>
            </a:extLst>
          </p:cNvPr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4914" y="3870704"/>
            <a:ext cx="9920177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B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 Directors, Advisors, Instructors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54542" y="2317800"/>
            <a:ext cx="7360920" cy="881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B3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SOM Office of Graduate Education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454542" y="838204"/>
            <a:ext cx="7360920" cy="8077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FFB3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B3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VCU Offices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8045" y="5373595"/>
            <a:ext cx="8113915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B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~</a:t>
            </a:r>
            <a:r>
              <a:rPr lang="en-US" sz="4800" dirty="0">
                <a:solidFill>
                  <a:srgbClr val="FFB300"/>
                </a:solidFill>
                <a:latin typeface="Calibri Light" panose="020F0302020204030204"/>
              </a:rPr>
              <a:t>25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B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0 SOM Graduate Students</a:t>
            </a:r>
          </a:p>
        </p:txBody>
      </p:sp>
      <p:sp>
        <p:nvSpPr>
          <p:cNvPr id="15" name="Up-Down Arrow 14"/>
          <p:cNvSpPr/>
          <p:nvPr/>
        </p:nvSpPr>
        <p:spPr>
          <a:xfrm>
            <a:off x="6963552" y="4729037"/>
            <a:ext cx="342900" cy="617220"/>
          </a:xfrm>
          <a:prstGeom prst="upDownArrow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Up-Down Arrow 15"/>
          <p:cNvSpPr/>
          <p:nvPr/>
        </p:nvSpPr>
        <p:spPr>
          <a:xfrm>
            <a:off x="6963552" y="3226148"/>
            <a:ext cx="342900" cy="617220"/>
          </a:xfrm>
          <a:prstGeom prst="upDownArrow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Up-Down Arrow 21"/>
          <p:cNvSpPr/>
          <p:nvPr/>
        </p:nvSpPr>
        <p:spPr>
          <a:xfrm>
            <a:off x="6963552" y="1673244"/>
            <a:ext cx="342900" cy="617220"/>
          </a:xfrm>
          <a:prstGeom prst="upDownArrow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23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3.75E-6 -0.2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3.75E-6 -0.2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E3A87-CADD-014A-9869-80D9DDBE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ED3BE-C943-9B4F-869E-FF5524DFA6A0}"/>
              </a:ext>
            </a:extLst>
          </p:cNvPr>
          <p:cNvSpPr txBox="1"/>
          <p:nvPr/>
        </p:nvSpPr>
        <p:spPr>
          <a:xfrm>
            <a:off x="6349" y="767429"/>
            <a:ext cx="309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 FOR STUDENTS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DF838-4022-4B47-B38A-A2E765A0907B}"/>
              </a:ext>
            </a:extLst>
          </p:cNvPr>
          <p:cNvCxnSpPr>
            <a:cxnSpLocks/>
          </p:cNvCxnSpPr>
          <p:nvPr/>
        </p:nvCxnSpPr>
        <p:spPr>
          <a:xfrm>
            <a:off x="150125" y="1599603"/>
            <a:ext cx="278414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BC6CCE-B2F9-44A7-AD68-7B4C207EDCB4}"/>
              </a:ext>
            </a:extLst>
          </p:cNvPr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0876" y="244209"/>
            <a:ext cx="883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https://medschool.vcu.edu/education/graduate/current-students/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132" y="834547"/>
            <a:ext cx="8305800" cy="5448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4367" y="2681534"/>
            <a:ext cx="6196568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Everyone wants you to succeed!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available resources!</a:t>
            </a:r>
          </a:p>
        </p:txBody>
      </p:sp>
    </p:spTree>
    <p:extLst>
      <p:ext uri="{BB962C8B-B14F-4D97-AF65-F5344CB8AC3E}">
        <p14:creationId xmlns:p14="http://schemas.microsoft.com/office/powerpoint/2010/main" val="352197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E3A87-CADD-014A-9869-80D9DDBE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ED3BE-C943-9B4F-869E-FF5524DFA6A0}"/>
              </a:ext>
            </a:extLst>
          </p:cNvPr>
          <p:cNvSpPr txBox="1"/>
          <p:nvPr/>
        </p:nvSpPr>
        <p:spPr>
          <a:xfrm>
            <a:off x="6349" y="767429"/>
            <a:ext cx="309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 FOR STUDENTS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DF838-4022-4B47-B38A-A2E765A0907B}"/>
              </a:ext>
            </a:extLst>
          </p:cNvPr>
          <p:cNvCxnSpPr>
            <a:cxnSpLocks/>
          </p:cNvCxnSpPr>
          <p:nvPr/>
        </p:nvCxnSpPr>
        <p:spPr>
          <a:xfrm>
            <a:off x="150125" y="1599603"/>
            <a:ext cx="278414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BC6CCE-B2F9-44A7-AD68-7B4C207EDCB4}"/>
              </a:ext>
            </a:extLst>
          </p:cNvPr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4FAEE7-8BF5-45BA-AB15-C34A848AD41A}"/>
              </a:ext>
            </a:extLst>
          </p:cNvPr>
          <p:cNvSpPr/>
          <p:nvPr/>
        </p:nvSpPr>
        <p:spPr>
          <a:xfrm>
            <a:off x="4236888" y="1060856"/>
            <a:ext cx="682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https://www.facebook.com/VCUSoMGradEd/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E3094E-5AD1-466B-97DC-49E2F92BB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227" y="1828456"/>
            <a:ext cx="7413973" cy="38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E3A87-CADD-014A-9869-80D9DDBE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8" y="-4964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ED3BE-C943-9B4F-869E-FF5524DFA6A0}"/>
              </a:ext>
            </a:extLst>
          </p:cNvPr>
          <p:cNvSpPr txBox="1"/>
          <p:nvPr/>
        </p:nvSpPr>
        <p:spPr>
          <a:xfrm>
            <a:off x="6349" y="761463"/>
            <a:ext cx="309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KEY INFORMATION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DF838-4022-4B47-B38A-A2E765A0907B}"/>
              </a:ext>
            </a:extLst>
          </p:cNvPr>
          <p:cNvCxnSpPr>
            <a:cxnSpLocks/>
          </p:cNvCxnSpPr>
          <p:nvPr/>
        </p:nvCxnSpPr>
        <p:spPr>
          <a:xfrm>
            <a:off x="150125" y="1599603"/>
            <a:ext cx="278414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BC6CCE-B2F9-44A7-AD68-7B4C207EDCB4}"/>
              </a:ext>
            </a:extLst>
          </p:cNvPr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325111" y="2112264"/>
            <a:ext cx="5221225" cy="4453128"/>
            <a:chOff x="2157412" y="14287"/>
            <a:chExt cx="7877175" cy="68294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7412" y="14287"/>
              <a:ext cx="7877175" cy="68294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525486" y="1062446"/>
              <a:ext cx="478971" cy="9579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63274" y="1068420"/>
              <a:ext cx="871469" cy="898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51723" y="1654867"/>
            <a:ext cx="6743972" cy="3680498"/>
            <a:chOff x="3451723" y="2791833"/>
            <a:chExt cx="6743972" cy="36804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1723" y="2791833"/>
              <a:ext cx="6743972" cy="3680498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4075611" y="5050971"/>
              <a:ext cx="1236618" cy="29609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3451723" y="762756"/>
            <a:ext cx="8209056" cy="41993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official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means of VCU communication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VCU Bulletin: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degree requirements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400" dirty="0" err="1">
                <a:solidFill>
                  <a:prstClr val="black"/>
                </a:solidFill>
              </a:rPr>
              <a:t>DegreeWorks</a:t>
            </a:r>
            <a:r>
              <a:rPr lang="en-US" sz="2400" dirty="0">
                <a:solidFill>
                  <a:prstClr val="black"/>
                </a:solidFill>
              </a:rPr>
              <a:t>: </a:t>
            </a:r>
            <a:r>
              <a:rPr lang="en-US" sz="2400" dirty="0" smtClean="0">
                <a:solidFill>
                  <a:prstClr val="black"/>
                </a:solidFill>
              </a:rPr>
              <a:t>official </a:t>
            </a:r>
            <a:r>
              <a:rPr lang="en-US" sz="2400" dirty="0">
                <a:solidFill>
                  <a:prstClr val="black"/>
                </a:solidFill>
              </a:rPr>
              <a:t>degree audit tool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723" y="1209380"/>
            <a:ext cx="7391453" cy="331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E3A87-CADD-014A-9869-80D9DDBE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ED3BE-C943-9B4F-869E-FF5524DFA6A0}"/>
              </a:ext>
            </a:extLst>
          </p:cNvPr>
          <p:cNvSpPr txBox="1"/>
          <p:nvPr/>
        </p:nvSpPr>
        <p:spPr>
          <a:xfrm>
            <a:off x="6349" y="767429"/>
            <a:ext cx="309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DF838-4022-4B47-B38A-A2E765A0907B}"/>
              </a:ext>
            </a:extLst>
          </p:cNvPr>
          <p:cNvCxnSpPr>
            <a:cxnSpLocks/>
          </p:cNvCxnSpPr>
          <p:nvPr/>
        </p:nvCxnSpPr>
        <p:spPr>
          <a:xfrm>
            <a:off x="150125" y="1599603"/>
            <a:ext cx="278414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BC6CCE-B2F9-44A7-AD68-7B4C207EDCB4}"/>
              </a:ext>
            </a:extLst>
          </p:cNvPr>
          <p:cNvSpPr txBox="1"/>
          <p:nvPr/>
        </p:nvSpPr>
        <p:spPr>
          <a:xfrm>
            <a:off x="8261034" y="126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0876" y="244209"/>
            <a:ext cx="883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https://medschool.vcu.edu/education/graduate/current-students/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30876" y="2604225"/>
            <a:ext cx="9078780" cy="1034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8/20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Meet with Program Directors, register for classes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8/20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attend classes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894" y="950083"/>
            <a:ext cx="82677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2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1265</Words>
  <Application>Microsoft Office PowerPoint</Application>
  <PresentationFormat>Widescreen</PresentationFormat>
  <Paragraphs>282</Paragraphs>
  <Slides>40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游ゴシック</vt:lpstr>
      <vt:lpstr>Arial</vt:lpstr>
      <vt:lpstr>Arial Regular</vt:lpstr>
      <vt:lpstr>Bitter SemiBold</vt:lpstr>
      <vt:lpstr>Calibri</vt:lpstr>
      <vt:lpstr>Calibri Light</vt:lpstr>
      <vt:lpstr>Inter</vt:lpstr>
      <vt:lpstr>League Spartan</vt:lpstr>
      <vt:lpstr>Mangal</vt:lpstr>
      <vt:lpstr>Open Sans</vt:lpstr>
      <vt:lpstr>Roboto</vt:lpstr>
      <vt:lpstr>Times New Roman</vt:lpstr>
      <vt:lpstr>Wingdings</vt:lpstr>
      <vt:lpstr>Office Theme</vt:lpstr>
      <vt:lpstr>5_Office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Division of Academic Success </vt:lpstr>
      <vt:lpstr>Academic Accommodations</vt:lpstr>
      <vt:lpstr>What’s the process?</vt:lpstr>
      <vt:lpstr>Academic Support Services (available for every student)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Rosenthal</dc:creator>
  <cp:lastModifiedBy>Michael Grotewiel</cp:lastModifiedBy>
  <cp:revision>38</cp:revision>
  <dcterms:created xsi:type="dcterms:W3CDTF">2024-07-12T15:18:09Z</dcterms:created>
  <dcterms:modified xsi:type="dcterms:W3CDTF">2024-08-13T19:17:25Z</dcterms:modified>
</cp:coreProperties>
</file>