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37"/>
  </p:notesMasterIdLst>
  <p:sldIdLst>
    <p:sldId id="257" r:id="rId6"/>
    <p:sldId id="258" r:id="rId7"/>
    <p:sldId id="259" r:id="rId8"/>
    <p:sldId id="307" r:id="rId9"/>
    <p:sldId id="393" r:id="rId10"/>
    <p:sldId id="261" r:id="rId11"/>
    <p:sldId id="262" r:id="rId12"/>
    <p:sldId id="263" r:id="rId13"/>
    <p:sldId id="392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395" r:id="rId28"/>
    <p:sldId id="394" r:id="rId29"/>
    <p:sldId id="396" r:id="rId30"/>
    <p:sldId id="279" r:id="rId31"/>
    <p:sldId id="280" r:id="rId32"/>
    <p:sldId id="281" r:id="rId33"/>
    <p:sldId id="282" r:id="rId34"/>
    <p:sldId id="283" r:id="rId35"/>
    <p:sldId id="284" r:id="rId36"/>
  </p:sldIdLst>
  <p:sldSz cx="12192000" cy="6858000"/>
  <p:notesSz cx="6858000" cy="9144000"/>
  <p:embeddedFontLst>
    <p:embeddedFont>
      <p:font typeface="Bitter SemiBold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Inter" panose="020B0604020202020204" charset="0"/>
      <p:regular r:id="rId48"/>
      <p:bold r:id="rId49"/>
      <p:italic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Roboto Medium" panose="02000000000000000000" pitchFamily="2" charset="0"/>
      <p:regular r:id="rId56"/>
      <p:bold r:id="rId57"/>
      <p:italic r:id="rId58"/>
      <p:boldItalic r:id="rId59"/>
    </p:embeddedFont>
    <p:embeddedFont>
      <p:font typeface="Roboto Slab" panose="020B0604020202020204" charset="0"/>
      <p:regular r:id="rId60"/>
      <p:bold r:id="rId61"/>
    </p:embeddedFont>
    <p:embeddedFont>
      <p:font typeface="Roboto Slab Medium" panose="020B0604020202020204" charset="0"/>
      <p:regular r:id="rId62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gs2hSIi1G34WN1kH29EMiCRn0Y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0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customschemas.google.com/relationships/presentationmetadata" Target="metadata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2" name="Google Shape;4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27" name="Google Shape;427;p1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>
                <a:solidFill>
                  <a:schemeClr val="dk1"/>
                </a:solidFill>
              </a:rPr>
              <a:t>Liaison role - we all work with dentistry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Exceptions to confidentiality include risk to self or others, current abuse of child or vulnerable adult, or if records are subpoenaed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871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4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4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1" name="Google Shape;111;p49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" name="Google Shape;112;p4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5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9" name="Google Shape;119;p5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5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1" name="Google Shape;121;p5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5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5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6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2" name="Google Shape;172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0" name="Google Shape;180;p5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1" name="Google Shape;181;p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0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84" name="Google Shape;184;p6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5" name="Google Shape;185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1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88" name="Google Shape;188;p6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2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2" name="Google Shape;192;p62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93" name="Google Shape;193;p62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4" name="Google Shape;194;p6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6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4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00" name="Google Shape;200;p6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1" name="Google Shape;201;p6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6"/>
          <p:cNvSpPr txBox="1">
            <a:spLocks noGrp="1"/>
          </p:cNvSpPr>
          <p:nvPr>
            <p:ph type="ctrTitle"/>
          </p:nvPr>
        </p:nvSpPr>
        <p:spPr>
          <a:xfrm>
            <a:off x="457200" y="1420284"/>
            <a:ext cx="5181600" cy="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6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6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6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6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ctr" anchorCtr="0">
            <a:normAutofit/>
          </a:bodyPr>
          <a:lstStyle>
            <a:lvl1pPr marL="0" lvl="0" indent="0" algn="r">
              <a:spcBef>
                <a:spcPts val="0"/>
              </a:spcBef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68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1" name="Google Shape;221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69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7" name="Google Shape;227;p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70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3" name="Google Shape;233;p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71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0" name="Google Shape;240;p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72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9" name="Google Shape;249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73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74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8" name="Google Shape;258;p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75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5" name="Google Shape;265;p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76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2" name="Google Shape;272;p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77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8" name="Google Shape;278;p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78"/>
          <p:cNvSpPr txBox="1">
            <a:spLocks noGrp="1"/>
          </p:cNvSpPr>
          <p:nvPr>
            <p:ph type="sldNum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17E-4EDE-43E6-8C2B-4FDB15AFC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BD96B-9C68-4F55-97D8-2D29664F2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C1E0C-46AA-462E-900E-B887A8BA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0DEA0-40E6-456A-B623-93B4E5DC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2ED31-97D7-48B7-BDF1-AD19E255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98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10C0-7747-497B-ADE8-5E688A2C6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D83B0-C79E-4407-B4A6-CF232E0D7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7787A-AACA-468C-A798-BFB1CD04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28F05-4409-4ADA-9324-2496C89BF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35DA1-0851-48EB-8CB6-365817D6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71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8A38C-BF9C-4106-9315-0F4F6512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9AC92-1F6E-4DE7-B6BA-FC260F39C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66366-B0A8-431B-BC88-F4EED89A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ED253-B405-4942-962B-26D2E84B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3B134-F3C8-4387-9B5C-27AF0A54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83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828C4-A963-46A1-84AC-20256BB6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34087-6783-47BB-BD16-ECD848BAC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8B73A-BDE1-4987-99A3-694435A93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ECC40-FA0A-4D60-802D-6DF34D24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BEA74-77DF-45FB-B0A8-1F727A532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96232-07CB-4168-8C0B-EBE29D04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8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6FAC-2A9A-4604-ABB2-96071884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1F7EF-3AF4-4AD5-AD41-00B68BB2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C0BC1-AEED-4086-857E-5EA25835B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A5194-C34A-4D82-9EAC-9163F00AA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EDA5A-CF59-4386-9065-886FC4B01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0B3CB5-4ACA-45C0-80D9-142A9A3A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2423F2-8494-4130-B57A-4D9C7A4B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17C688-ADE8-4642-954E-D9D9EEE6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062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7CC7C-4713-463D-87A2-AE6B1713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1CF08D-5762-4AF4-AEDC-6ADDD69D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F8E4E-AD44-484C-B06C-F1C4C9B2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7561E-5657-43D7-875A-86FC2046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9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9A439-9382-46D4-9174-2A9EF843F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4EF35-37FC-4276-BAD7-4DABEAB9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6E760-ABB3-4524-A574-8FA16F6C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3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53544-969C-436D-A54F-DB13D11B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9A31B-8215-49F9-9855-EE99FCBCA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D3B3D-40BE-4A3D-BD8C-7790E0BC1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3CEAC-DA0F-4EC1-B5D3-9CC338FA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501AD-A520-445C-9C15-68B76EE9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DA647-295F-45F7-A693-0AA9D218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DCD74-6226-4ED0-BE1F-73435485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B69FA7-7167-474B-AA18-F39C352FF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C6FF1-20E5-4FC2-BD55-D33DB1220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85CC-5D55-4990-A16C-93535252A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03D08-583D-4B8B-BA8E-2D2A9CB6A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53C3-018E-42E1-8553-1104AC50C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94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6228-FB72-4751-B3BF-1A1A2474A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91845-F6C4-41B9-B6C5-8067846A7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F9ED5-6C50-4D88-AE5A-4E9C2E0F9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7BEF8-46B2-4F2D-A3F1-E1E4850F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553F3-0721-45A9-9DFD-7C838CED1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19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A79F68-BCB6-4BD7-9D9E-97C9EACC0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5ABA2-5E3C-4649-B1C3-9D33176E2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93BE-9499-4E04-A407-C3DD9105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100FB-1DDE-4859-A9BE-85314FA4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BEDA0-2C19-4144-BCC5-46110ED9C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0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3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7"/>
          <p:cNvSpPr/>
          <p:nvPr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B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6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9988" y="5961888"/>
            <a:ext cx="1390091" cy="40566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B557E2-EC70-4321-8A68-6C7CA9CF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5FDD5-A639-4696-9531-18366F0B1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79DAB-A24E-4E93-8546-854A87E1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27CBA-6A80-4C1A-8BFF-76ABF1C210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37895-BC79-41BF-8C4D-984BD891C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6B1DC-62E0-44E8-AC5F-F431C9C7A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ziamiavaghn@vcu.edu" TargetMode="External"/><Relationship Id="rId2" Type="http://schemas.openxmlformats.org/officeDocument/2006/relationships/hyperlink" Target="mailto:kumarkempelsg@vcu.edu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VCUSoMGradEd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"/>
          <p:cNvSpPr txBox="1"/>
          <p:nvPr/>
        </p:nvSpPr>
        <p:spPr>
          <a:xfrm>
            <a:off x="1131123" y="1789337"/>
            <a:ext cx="54359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DEGREE ORIENTATION</a:t>
            </a:r>
            <a:endParaRPr dirty="0"/>
          </a:p>
        </p:txBody>
      </p:sp>
      <p:sp>
        <p:nvSpPr>
          <p:cNvPr id="296" name="Google Shape;296;p2"/>
          <p:cNvSpPr txBox="1"/>
          <p:nvPr/>
        </p:nvSpPr>
        <p:spPr>
          <a:xfrm>
            <a:off x="1110341" y="3901174"/>
            <a:ext cx="982979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Mike Grotewiel, Ph.D.</a:t>
            </a:r>
            <a:endParaRPr sz="24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Senior Associate Dean for Graduate Education</a:t>
            </a:r>
            <a:endParaRPr sz="24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 of Medicine</a:t>
            </a:r>
            <a:endParaRPr sz="24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Virginia Commonwealth University</a:t>
            </a:r>
            <a:endParaRPr sz="24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August 14, 2025</a:t>
            </a:r>
            <a:endParaRPr sz="2400" dirty="0"/>
          </a:p>
        </p:txBody>
      </p:sp>
      <p:pic>
        <p:nvPicPr>
          <p:cNvPr id="297" name="Google Shape;2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39" y="382050"/>
            <a:ext cx="4391514" cy="61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0"/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DEGREE ORIENTATION</a:t>
            </a:r>
            <a:endParaRPr/>
          </a:p>
        </p:txBody>
      </p:sp>
      <p:pic>
        <p:nvPicPr>
          <p:cNvPr id="392" name="Google Shape;39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39" y="382050"/>
            <a:ext cx="4391514" cy="61357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0"/>
          <p:cNvSpPr txBox="1"/>
          <p:nvPr/>
        </p:nvSpPr>
        <p:spPr>
          <a:xfrm>
            <a:off x="1162050" y="3885710"/>
            <a:ext cx="9867900" cy="178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13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Welcome!</a:t>
            </a:r>
            <a:endParaRPr sz="13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1"/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DEGREE ORIENTATION</a:t>
            </a:r>
            <a:endParaRPr/>
          </a:p>
        </p:txBody>
      </p:sp>
      <p:sp>
        <p:nvSpPr>
          <p:cNvPr id="400" name="Google Shape;400;p11"/>
          <p:cNvSpPr txBox="1"/>
          <p:nvPr/>
        </p:nvSpPr>
        <p:spPr>
          <a:xfrm>
            <a:off x="1110341" y="4044049"/>
            <a:ext cx="9829799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Arturo Saavedra, M.D., Ph.D., M.B.A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Dean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 of Medicine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Virginia Commonwealth University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39" y="382050"/>
            <a:ext cx="4391514" cy="61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2"/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DEGREE ORIENTATION</a:t>
            </a:r>
            <a:endParaRPr/>
          </a:p>
        </p:txBody>
      </p:sp>
      <p:sp>
        <p:nvSpPr>
          <p:cNvPr id="408" name="Google Shape;408;p12"/>
          <p:cNvSpPr txBox="1"/>
          <p:nvPr/>
        </p:nvSpPr>
        <p:spPr>
          <a:xfrm>
            <a:off x="1110341" y="4044049"/>
            <a:ext cx="9829799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Debbie Roberts, </a:t>
            </a:r>
            <a:r>
              <a:rPr lang="en-US" sz="24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M.Ed.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Division for Academic Success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Assistant Director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Virginia Commonwealth University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39" y="382050"/>
            <a:ext cx="4391514" cy="61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3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en-US"/>
            </a:br>
            <a:br>
              <a:rPr lang="en-US"/>
            </a:br>
            <a:r>
              <a:rPr lang="en-US" b="1" i="1" u="sng"/>
              <a:t>Division of Academic Success</a:t>
            </a:r>
            <a:br>
              <a:rPr lang="en-US"/>
            </a:br>
            <a:endParaRPr/>
          </a:p>
        </p:txBody>
      </p:sp>
      <p:sp>
        <p:nvSpPr>
          <p:cNvPr id="415" name="Google Shape;415;p13"/>
          <p:cNvSpPr txBox="1">
            <a:spLocks noGrp="1"/>
          </p:cNvSpPr>
          <p:nvPr>
            <p:ph type="body" idx="1"/>
          </p:nvPr>
        </p:nvSpPr>
        <p:spPr>
          <a:xfrm>
            <a:off x="1981200" y="1295401"/>
            <a:ext cx="8229600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The Division for Academic Success (DAS) offers </a:t>
            </a:r>
            <a:r>
              <a:rPr lang="en-US" b="1" u="sng" dirty="0"/>
              <a:t>disability</a:t>
            </a:r>
            <a:r>
              <a:rPr lang="en-US" dirty="0"/>
              <a:t> and </a:t>
            </a:r>
            <a:r>
              <a:rPr lang="en-US" b="1" u="sng" dirty="0"/>
              <a:t>academic</a:t>
            </a:r>
            <a:r>
              <a:rPr lang="en-US" dirty="0"/>
              <a:t> support services to students in the VCU Health Sciences schools.</a:t>
            </a:r>
            <a:endParaRPr dirty="0"/>
          </a:p>
        </p:txBody>
      </p:sp>
      <p:pic>
        <p:nvPicPr>
          <p:cNvPr id="416" name="Google Shape;4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2406" y="3664857"/>
            <a:ext cx="2217150" cy="18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">
            <a:off x="6574071" y="3700659"/>
            <a:ext cx="2337700" cy="181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Academic Accommodations</a:t>
            </a:r>
            <a:endParaRPr/>
          </a:p>
        </p:txBody>
      </p:sp>
      <p:sp>
        <p:nvSpPr>
          <p:cNvPr id="423" name="Google Shape;423;p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None/>
            </a:pPr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student with an ADA qualifying disability or condition has the right to request reasonable academic accommodations. </a:t>
            </a:r>
            <a:endParaRPr dirty="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8118"/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2400" b="1" dirty="0">
              <a:solidFill>
                <a:schemeClr val="dk1"/>
              </a:solidFill>
              <a:highlight>
                <a:srgbClr val="0000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26698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62298"/>
              <a:buFont typeface="Times New Roman"/>
              <a:buChar char="❖"/>
            </a:pP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Accommodations are granted to students who have a </a:t>
            </a:r>
            <a:r>
              <a:rPr lang="en-US" b="1" i="1" u="sng" dirty="0">
                <a:latin typeface="Times New Roman"/>
                <a:ea typeface="Times New Roman"/>
                <a:cs typeface="Times New Roman"/>
                <a:sym typeface="Times New Roman"/>
              </a:rPr>
              <a:t>documented disability</a:t>
            </a:r>
            <a:endParaRPr dirty="0"/>
          </a:p>
          <a:p>
            <a:pPr marL="9144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23"/>
              <a:buNone/>
            </a:pPr>
            <a:endParaRPr b="1" i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26698" algn="l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62298"/>
              <a:buFont typeface="Times New Roman"/>
              <a:buChar char="❖"/>
            </a:pP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Accommodations allow students </a:t>
            </a:r>
            <a:r>
              <a:rPr lang="en-US" b="1" i="1" u="sng" dirty="0">
                <a:latin typeface="Times New Roman"/>
                <a:ea typeface="Times New Roman"/>
                <a:cs typeface="Times New Roman"/>
                <a:sym typeface="Times New Roman"/>
              </a:rPr>
              <a:t>access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 to demonstrate their knowledge of the content of the curriculum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8118"/>
              <a:buNone/>
            </a:pP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8118"/>
              <a:buNone/>
            </a:pP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26698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62298"/>
              <a:buFont typeface="Times New Roman"/>
              <a:buChar char="❖"/>
            </a:pP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Accommodations </a:t>
            </a:r>
            <a:r>
              <a:rPr lang="en-US" b="1" i="1" u="sng" dirty="0">
                <a:latin typeface="Times New Roman"/>
                <a:ea typeface="Times New Roman"/>
                <a:cs typeface="Times New Roman"/>
                <a:sym typeface="Times New Roman"/>
              </a:rPr>
              <a:t>do not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 compromise the technical standards of the program</a:t>
            </a:r>
            <a:endParaRPr dirty="0"/>
          </a:p>
          <a:p>
            <a:pPr marL="342900" lvl="0" indent="-18542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11111"/>
              <a:buFont typeface="Calibri"/>
              <a:buNone/>
            </a:pPr>
            <a:r>
              <a:rPr lang="en-US" b="1"/>
              <a:t>Academic Support Services</a:t>
            </a:r>
            <a:br>
              <a:rPr lang="en-US" b="1"/>
            </a:br>
            <a:r>
              <a:rPr lang="en-US" sz="3200" b="1"/>
              <a:t>(available for every student) </a:t>
            </a:r>
            <a:endParaRPr/>
          </a:p>
        </p:txBody>
      </p:sp>
      <p:sp>
        <p:nvSpPr>
          <p:cNvPr id="430" name="Google Shape;430;p15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Study Skills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Exam/Test-taking Skills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Note-taking Skills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Time Management Strategies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Learning Connection Inventory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431" name="Google Shape;431;p15"/>
          <p:cNvSpPr txBox="1"/>
          <p:nvPr/>
        </p:nvSpPr>
        <p:spPr>
          <a:xfrm>
            <a:off x="2133600" y="4800600"/>
            <a:ext cx="8001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das.vcu.edu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acadsuccess@vcu.edu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6"/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DEGREE ORIENTATION</a:t>
            </a:r>
            <a:endParaRPr/>
          </a:p>
        </p:txBody>
      </p:sp>
      <p:sp>
        <p:nvSpPr>
          <p:cNvPr id="438" name="Google Shape;438;p16"/>
          <p:cNvSpPr txBox="1"/>
          <p:nvPr/>
        </p:nvSpPr>
        <p:spPr>
          <a:xfrm>
            <a:off x="1110341" y="4044049"/>
            <a:ext cx="9829799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Miki Skinner, Ph.D.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Assistant Director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Counseling Services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Virginia Commonwealth University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39" y="382050"/>
            <a:ext cx="4391514" cy="61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A2BC"/>
            </a:gs>
            <a:gs pos="100000">
              <a:srgbClr val="033745"/>
            </a:gs>
          </a:gsLst>
          <a:lin ang="8100019" scaled="0"/>
        </a:gra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7"/>
          <p:cNvSpPr txBox="1"/>
          <p:nvPr/>
        </p:nvSpPr>
        <p:spPr>
          <a:xfrm>
            <a:off x="7013433" y="2162167"/>
            <a:ext cx="4788800" cy="43088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Website: https://counseling.vcu.edu/</a:t>
            </a:r>
            <a:endParaRPr sz="2400" b="0" i="0" u="none" strike="noStrike" cap="none">
              <a:solidFill>
                <a:srgbClr val="FFFFFF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Phone number: </a:t>
            </a:r>
            <a:endParaRPr sz="2400" b="0" i="0" u="none" strike="noStrike" cap="none">
              <a:solidFill>
                <a:srgbClr val="FFFFFF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(804) 828-6200</a:t>
            </a:r>
            <a:endParaRPr sz="2400" b="0" i="0" u="none" strike="noStrike" cap="none">
              <a:solidFill>
                <a:srgbClr val="FFFFFF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Mon 10am-7pm</a:t>
            </a:r>
            <a:endParaRPr sz="2400" b="0" i="0" u="none" strike="noStrike" cap="none">
              <a:solidFill>
                <a:srgbClr val="FFFFFF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Tue,Thu, Fri 8am-5pm</a:t>
            </a:r>
            <a:endParaRPr sz="2400" b="0" i="0" u="none" strike="noStrike" cap="none">
              <a:solidFill>
                <a:srgbClr val="FFFFFF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Wed 11:30am-5pm</a:t>
            </a:r>
            <a:endParaRPr sz="2400" b="0" i="0" u="none" strike="noStrike" cap="none">
              <a:solidFill>
                <a:srgbClr val="FFFFFF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Crisis: 24hr/day</a:t>
            </a:r>
            <a:endParaRPr sz="2400" b="0" i="0" u="none" strike="noStrike" cap="none">
              <a:solidFill>
                <a:srgbClr val="FFFFFF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pic>
        <p:nvPicPr>
          <p:cNvPr id="445" name="Google Shape;445;p17"/>
          <p:cNvPicPr preferRelativeResize="0"/>
          <p:nvPr/>
        </p:nvPicPr>
        <p:blipFill rotWithShape="1">
          <a:blip r:embed="rId3">
            <a:alphaModFix/>
          </a:blip>
          <a:srcRect l="31040" t="23436" r="12917" b="21222"/>
          <a:stretch/>
        </p:blipFill>
        <p:spPr>
          <a:xfrm>
            <a:off x="517203" y="2705967"/>
            <a:ext cx="61736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3034" y="162969"/>
            <a:ext cx="9665932" cy="16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A2BC"/>
            </a:gs>
            <a:gs pos="100000">
              <a:srgbClr val="033745"/>
            </a:gs>
          </a:gsLst>
          <a:lin ang="8100019" scaled="0"/>
        </a:gra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8"/>
          <p:cNvSpPr/>
          <p:nvPr/>
        </p:nvSpPr>
        <p:spPr>
          <a:xfrm>
            <a:off x="1054267" y="1986067"/>
            <a:ext cx="2870567" cy="2881000"/>
          </a:xfrm>
          <a:prstGeom prst="flowChartOffpage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Outreach</a:t>
            </a:r>
            <a:endParaRPr sz="2667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2" name="Google Shape;452;p18"/>
          <p:cNvSpPr/>
          <p:nvPr/>
        </p:nvSpPr>
        <p:spPr>
          <a:xfrm>
            <a:off x="4610267" y="1986067"/>
            <a:ext cx="2870567" cy="2881000"/>
          </a:xfrm>
          <a:prstGeom prst="flowChartOffpageConnector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Crisis Services</a:t>
            </a:r>
            <a:endParaRPr sz="2667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3" name="Google Shape;453;p18"/>
          <p:cNvSpPr/>
          <p:nvPr/>
        </p:nvSpPr>
        <p:spPr>
          <a:xfrm>
            <a:off x="8166267" y="1986067"/>
            <a:ext cx="2870567" cy="2881000"/>
          </a:xfrm>
          <a:prstGeom prst="flowChartOffpageConnector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Clinical Services</a:t>
            </a:r>
            <a:endParaRPr sz="2667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4" name="Google Shape;454;p18"/>
          <p:cNvSpPr txBox="1"/>
          <p:nvPr/>
        </p:nvSpPr>
        <p:spPr>
          <a:xfrm>
            <a:off x="1551367" y="4765468"/>
            <a:ext cx="9377600" cy="6155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Confidentiality - few exceptions - not shared with the school</a:t>
            </a:r>
            <a:endParaRPr sz="2400" b="0" i="1" u="none" strike="noStrike" cap="none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55" name="Google Shape;45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3034" y="162969"/>
            <a:ext cx="9665932" cy="16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8"/>
          <p:cNvSpPr/>
          <p:nvPr/>
        </p:nvSpPr>
        <p:spPr>
          <a:xfrm>
            <a:off x="1" y="5440501"/>
            <a:ext cx="2385967" cy="1350300"/>
          </a:xfrm>
          <a:prstGeom prst="flowChartPreparation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Survivor Support Services</a:t>
            </a:r>
            <a:endParaRPr sz="1867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8"/>
          <p:cNvSpPr/>
          <p:nvPr/>
        </p:nvSpPr>
        <p:spPr>
          <a:xfrm>
            <a:off x="9806034" y="5440501"/>
            <a:ext cx="2385967" cy="1350300"/>
          </a:xfrm>
          <a:prstGeom prst="flowChartPreparation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Rams in Recovery</a:t>
            </a:r>
            <a:endParaRPr sz="1867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9"/>
          <p:cNvSpPr/>
          <p:nvPr/>
        </p:nvSpPr>
        <p:spPr>
          <a:xfrm>
            <a:off x="-16167" y="5177667"/>
            <a:ext cx="12208000" cy="1680400"/>
          </a:xfrm>
          <a:prstGeom prst="rect">
            <a:avLst/>
          </a:prstGeom>
          <a:solidFill>
            <a:srgbClr val="144773"/>
          </a:solidFill>
          <a:ln>
            <a:noFill/>
          </a:ln>
        </p:spPr>
        <p:txBody>
          <a:bodyPr spcFirstLastPara="1" wrap="square" lIns="135425" tIns="135425" rIns="135425" bIns="135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9"/>
          <p:cNvSpPr/>
          <p:nvPr/>
        </p:nvSpPr>
        <p:spPr>
          <a:xfrm>
            <a:off x="2609453" y="1538284"/>
            <a:ext cx="3737200" cy="753200"/>
          </a:xfrm>
          <a:prstGeom prst="roundRect">
            <a:avLst>
              <a:gd name="adj" fmla="val 11392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5425" tIns="135425" rIns="135425" bIns="135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9"/>
          <p:cNvSpPr/>
          <p:nvPr/>
        </p:nvSpPr>
        <p:spPr>
          <a:xfrm>
            <a:off x="2609453" y="3155705"/>
            <a:ext cx="3737200" cy="753200"/>
          </a:xfrm>
          <a:prstGeom prst="roundRect">
            <a:avLst>
              <a:gd name="adj" fmla="val 11392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5425" tIns="135425" rIns="135425" bIns="135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9"/>
          <p:cNvSpPr/>
          <p:nvPr/>
        </p:nvSpPr>
        <p:spPr>
          <a:xfrm>
            <a:off x="2609467" y="2413377"/>
            <a:ext cx="3737200" cy="753200"/>
          </a:xfrm>
          <a:prstGeom prst="roundRect">
            <a:avLst>
              <a:gd name="adj" fmla="val 11392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5425" tIns="135425" rIns="135425" bIns="135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9"/>
          <p:cNvSpPr/>
          <p:nvPr/>
        </p:nvSpPr>
        <p:spPr>
          <a:xfrm>
            <a:off x="2609467" y="4030800"/>
            <a:ext cx="3737200" cy="753200"/>
          </a:xfrm>
          <a:prstGeom prst="roundRect">
            <a:avLst>
              <a:gd name="adj" fmla="val 11392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5425" tIns="135425" rIns="135425" bIns="135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849" y="611591"/>
            <a:ext cx="1218751" cy="43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4956" y="4176613"/>
            <a:ext cx="335552" cy="33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4037" y="1684467"/>
            <a:ext cx="376892" cy="37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9988" y="2581317"/>
            <a:ext cx="313001" cy="31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1615" y="3308590"/>
            <a:ext cx="335551" cy="33555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19"/>
          <p:cNvSpPr txBox="1"/>
          <p:nvPr/>
        </p:nvSpPr>
        <p:spPr>
          <a:xfrm>
            <a:off x="525233" y="189067"/>
            <a:ext cx="9708400" cy="10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31B0CD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Your Virtual Health and Well-Being Resources</a:t>
            </a:r>
            <a:endParaRPr sz="2533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0" i="0" u="none" strike="noStrike" cap="none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Available on the TimelyCare app or </a:t>
            </a:r>
            <a:r>
              <a:rPr lang="en-US" sz="1733" b="1" i="0" u="none" strike="noStrike" cap="none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timelycare.com/vcu</a:t>
            </a:r>
            <a:endParaRPr sz="2533" b="1" i="0" u="none" strike="noStrike" cap="none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3" name="Google Shape;473;p19"/>
          <p:cNvSpPr txBox="1"/>
          <p:nvPr/>
        </p:nvSpPr>
        <p:spPr>
          <a:xfrm>
            <a:off x="3320533" y="2550800"/>
            <a:ext cx="2897200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TalkNow</a:t>
            </a:r>
            <a:endParaRPr sz="1600" b="1" i="0" u="none" strike="noStrike" cap="none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24/7, on-demand emotional support to talk about anything.</a:t>
            </a:r>
            <a:endParaRPr sz="1467" b="0" i="0" u="none" strike="noStrike" cap="none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4" name="Google Shape;474;p19"/>
          <p:cNvSpPr txBox="1"/>
          <p:nvPr/>
        </p:nvSpPr>
        <p:spPr>
          <a:xfrm>
            <a:off x="3320533" y="4226412"/>
            <a:ext cx="2897200" cy="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Scheduled Counseling</a:t>
            </a:r>
            <a:endParaRPr sz="1600" b="1" i="0" u="none" strike="noStrike" cap="none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Choose your preferred day, time, and mental health provider.</a:t>
            </a:r>
            <a:endParaRPr sz="1467" b="0" i="0" u="none" strike="noStrike" cap="none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5" name="Google Shape;475;p19"/>
          <p:cNvSpPr txBox="1"/>
          <p:nvPr/>
        </p:nvSpPr>
        <p:spPr>
          <a:xfrm>
            <a:off x="3359045" y="1684084"/>
            <a:ext cx="2897200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Health Coaching</a:t>
            </a:r>
            <a:endParaRPr sz="1600" b="1" i="0" u="none" strike="noStrike" cap="none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Use this to help develop healthy lifestyle behaviors.</a:t>
            </a:r>
            <a:endParaRPr sz="1467" b="0" i="0" u="none" strike="noStrike" cap="none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6" name="Google Shape;476;p19"/>
          <p:cNvSpPr txBox="1"/>
          <p:nvPr/>
        </p:nvSpPr>
        <p:spPr>
          <a:xfrm>
            <a:off x="3359045" y="3323700"/>
            <a:ext cx="26944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Self-Care Content</a:t>
            </a:r>
            <a:endParaRPr sz="1600" b="1" i="0" u="none" strike="noStrike" cap="none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Visit the “Explore” page for guided self-care content.</a:t>
            </a:r>
            <a:endParaRPr sz="1467" b="0" i="0" u="none" strike="noStrike" cap="none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477" name="Google Shape;477;p19"/>
          <p:cNvGrpSpPr/>
          <p:nvPr/>
        </p:nvGrpSpPr>
        <p:grpSpPr>
          <a:xfrm>
            <a:off x="6179618" y="5559477"/>
            <a:ext cx="1724284" cy="260400"/>
            <a:chOff x="4812638" y="4568258"/>
            <a:chExt cx="1293213" cy="195300"/>
          </a:xfrm>
        </p:grpSpPr>
        <p:pic>
          <p:nvPicPr>
            <p:cNvPr id="478" name="Google Shape;478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812638" y="4569170"/>
              <a:ext cx="193450" cy="193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9" name="Google Shape;479;p19"/>
            <p:cNvSpPr txBox="1"/>
            <p:nvPr/>
          </p:nvSpPr>
          <p:spPr>
            <a:xfrm>
              <a:off x="5030351" y="4568258"/>
              <a:ext cx="1075500" cy="1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@timelycare</a:t>
              </a:r>
              <a:endParaRPr sz="3733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480" name="Google Shape;480;p19"/>
          <p:cNvGrpSpPr/>
          <p:nvPr/>
        </p:nvGrpSpPr>
        <p:grpSpPr>
          <a:xfrm>
            <a:off x="6185452" y="5922177"/>
            <a:ext cx="1795816" cy="260400"/>
            <a:chOff x="5945389" y="4568258"/>
            <a:chExt cx="1346862" cy="195300"/>
          </a:xfrm>
        </p:grpSpPr>
        <p:pic>
          <p:nvPicPr>
            <p:cNvPr id="481" name="Google Shape;481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45389" y="4573077"/>
              <a:ext cx="185628" cy="185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19"/>
            <p:cNvSpPr txBox="1"/>
            <p:nvPr/>
          </p:nvSpPr>
          <p:spPr>
            <a:xfrm>
              <a:off x="6154351" y="4568258"/>
              <a:ext cx="1137900" cy="1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@timelycare</a:t>
              </a:r>
              <a:endParaRPr sz="3733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483" name="Google Shape;483;p19"/>
          <p:cNvGrpSpPr/>
          <p:nvPr/>
        </p:nvGrpSpPr>
        <p:grpSpPr>
          <a:xfrm>
            <a:off x="6185453" y="6284877"/>
            <a:ext cx="2081416" cy="260400"/>
            <a:chOff x="7089289" y="4568258"/>
            <a:chExt cx="1561062" cy="195300"/>
          </a:xfrm>
        </p:grpSpPr>
        <p:pic>
          <p:nvPicPr>
            <p:cNvPr id="484" name="Google Shape;484;p1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089289" y="4573077"/>
              <a:ext cx="185628" cy="185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" name="Google Shape;485;p19"/>
            <p:cNvSpPr txBox="1"/>
            <p:nvPr/>
          </p:nvSpPr>
          <p:spPr>
            <a:xfrm>
              <a:off x="7303351" y="4568258"/>
              <a:ext cx="1347000" cy="1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@timely_care</a:t>
              </a:r>
              <a:endParaRPr sz="3733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486" name="Google Shape;486;p19"/>
          <p:cNvGrpSpPr/>
          <p:nvPr/>
        </p:nvGrpSpPr>
        <p:grpSpPr>
          <a:xfrm>
            <a:off x="338900" y="5403230"/>
            <a:ext cx="1724321" cy="1200461"/>
            <a:chOff x="3894025" y="727850"/>
            <a:chExt cx="909900" cy="909900"/>
          </a:xfrm>
        </p:grpSpPr>
        <p:sp>
          <p:nvSpPr>
            <p:cNvPr id="487" name="Google Shape;487;p19"/>
            <p:cNvSpPr/>
            <p:nvPr/>
          </p:nvSpPr>
          <p:spPr>
            <a:xfrm>
              <a:off x="3894025" y="727850"/>
              <a:ext cx="909900" cy="909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5425" tIns="135425" rIns="135425" bIns="135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9"/>
            <p:cNvSpPr txBox="1"/>
            <p:nvPr/>
          </p:nvSpPr>
          <p:spPr>
            <a:xfrm>
              <a:off x="4006225" y="1003850"/>
              <a:ext cx="6855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425" tIns="135425" rIns="135425" bIns="135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QR CODE HERE</a:t>
              </a:r>
              <a:endParaRPr sz="3733" b="0" i="0" u="none" strike="noStrike" cap="none">
                <a:solidFill>
                  <a:srgbClr val="204667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489" name="Google Shape;489;p19"/>
          <p:cNvSpPr txBox="1"/>
          <p:nvPr/>
        </p:nvSpPr>
        <p:spPr>
          <a:xfrm>
            <a:off x="2289533" y="5441451"/>
            <a:ext cx="37640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EAB55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Scan the QR Code to access care.</a:t>
            </a:r>
            <a:endParaRPr sz="4000" b="0" i="0" u="none" strike="noStrike" cap="none">
              <a:solidFill>
                <a:srgbClr val="EAB55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90" name="Google Shape;490;p19"/>
          <p:cNvSpPr txBox="1"/>
          <p:nvPr/>
        </p:nvSpPr>
        <p:spPr>
          <a:xfrm>
            <a:off x="2289533" y="5827525"/>
            <a:ext cx="3115200" cy="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33" b="0" i="0" u="none" strike="noStrike" cap="none">
                <a:solidFill>
                  <a:srgbClr val="FFFFFF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It’s for Students.</a:t>
            </a:r>
            <a:endParaRPr sz="2933" b="0" i="0" u="none" strike="noStrike" cap="none">
              <a:solidFill>
                <a:srgbClr val="FFFFFF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grpSp>
        <p:nvGrpSpPr>
          <p:cNvPr id="491" name="Google Shape;491;p19"/>
          <p:cNvGrpSpPr/>
          <p:nvPr/>
        </p:nvGrpSpPr>
        <p:grpSpPr>
          <a:xfrm>
            <a:off x="2289534" y="6137335"/>
            <a:ext cx="2329631" cy="432800"/>
            <a:chOff x="1670225" y="4659025"/>
            <a:chExt cx="1747223" cy="324600"/>
          </a:xfrm>
        </p:grpSpPr>
        <p:sp>
          <p:nvSpPr>
            <p:cNvPr id="492" name="Google Shape;492;p19"/>
            <p:cNvSpPr/>
            <p:nvPr/>
          </p:nvSpPr>
          <p:spPr>
            <a:xfrm>
              <a:off x="1670225" y="4659025"/>
              <a:ext cx="1314600" cy="324600"/>
            </a:xfrm>
            <a:prstGeom prst="rect">
              <a:avLst/>
            </a:prstGeom>
            <a:solidFill>
              <a:srgbClr val="31B0CD"/>
            </a:solidFill>
            <a:ln>
              <a:noFill/>
            </a:ln>
          </p:spPr>
          <p:txBody>
            <a:bodyPr spcFirstLastPara="1" wrap="square" lIns="135425" tIns="135425" rIns="135425" bIns="135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9"/>
            <p:cNvSpPr txBox="1"/>
            <p:nvPr/>
          </p:nvSpPr>
          <p:spPr>
            <a:xfrm>
              <a:off x="1724248" y="4719679"/>
              <a:ext cx="1693200" cy="1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33" b="0" i="0" u="none" strike="noStrike" cap="none">
                  <a:solidFill>
                    <a:srgbClr val="FFFFFF"/>
                  </a:solidFill>
                  <a:latin typeface="Bitter SemiBold"/>
                  <a:ea typeface="Bitter SemiBold"/>
                  <a:cs typeface="Bitter SemiBold"/>
                  <a:sym typeface="Bitter SemiBold"/>
                </a:rPr>
                <a:t>FOR FREE.</a:t>
              </a:r>
              <a:endParaRPr sz="2933" b="0" i="0" u="none" strike="noStrike" cap="none">
                <a:solidFill>
                  <a:srgbClr val="FFFFFF"/>
                </a:solidFill>
                <a:latin typeface="Bitter SemiBold"/>
                <a:ea typeface="Bitter SemiBold"/>
                <a:cs typeface="Bitter SemiBold"/>
                <a:sym typeface="Bitter SemiBold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>
            <a:off x="8575702" y="1045960"/>
            <a:ext cx="3223292" cy="5557531"/>
            <a:chOff x="1750147" y="454919"/>
            <a:chExt cx="1880275" cy="3766625"/>
          </a:xfrm>
        </p:grpSpPr>
        <p:pic>
          <p:nvPicPr>
            <p:cNvPr id="495" name="Google Shape;495;p1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52550" y="560350"/>
              <a:ext cx="1675500" cy="3581700"/>
            </a:xfrm>
            <a:prstGeom prst="roundRect">
              <a:avLst>
                <a:gd name="adj" fmla="val 7837"/>
              </a:avLst>
            </a:prstGeom>
            <a:noFill/>
            <a:ln>
              <a:noFill/>
            </a:ln>
          </p:spPr>
        </p:pic>
        <p:pic>
          <p:nvPicPr>
            <p:cNvPr id="496" name="Google Shape;496;p19"/>
            <p:cNvPicPr preferRelativeResize="0"/>
            <p:nvPr/>
          </p:nvPicPr>
          <p:blipFill rotWithShape="1">
            <a:blip r:embed="rId12">
              <a:alphaModFix/>
            </a:blip>
            <a:srcRect l="6360" t="3600" r="6035" b="3608"/>
            <a:stretch/>
          </p:blipFill>
          <p:spPr>
            <a:xfrm>
              <a:off x="1750147" y="454919"/>
              <a:ext cx="1880275" cy="3766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7" name="Google Shape;497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7934" y="5403226"/>
            <a:ext cx="1218751" cy="121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"/>
          <p:cNvSpPr txBox="1"/>
          <p:nvPr/>
        </p:nvSpPr>
        <p:spPr>
          <a:xfrm>
            <a:off x="1131123" y="1789337"/>
            <a:ext cx="54359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DEGREE ORIENTATION</a:t>
            </a:r>
            <a:endParaRPr dirty="0"/>
          </a:p>
        </p:txBody>
      </p:sp>
      <p:pic>
        <p:nvPicPr>
          <p:cNvPr id="304" name="Google Shape;3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39" y="382050"/>
            <a:ext cx="4391514" cy="61357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"/>
          <p:cNvSpPr txBox="1"/>
          <p:nvPr/>
        </p:nvSpPr>
        <p:spPr>
          <a:xfrm>
            <a:off x="2069914" y="3501782"/>
            <a:ext cx="8719125" cy="2732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Mike Grotewiel: Resources and Action Items</a:t>
            </a:r>
            <a:endParaRPr sz="2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Art Saavedra: Dean of the School of Medicine</a:t>
            </a:r>
            <a:endParaRPr dirty="0"/>
          </a:p>
          <a:p>
            <a:pPr marL="228600" marR="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Ms. Debbie Roberts: Division for Academic Success</a:t>
            </a:r>
            <a:endParaRPr dirty="0"/>
          </a:p>
          <a:p>
            <a:pPr marL="228600" marR="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Miki Skinner: VCU Counseling Services</a:t>
            </a:r>
            <a:endParaRPr sz="2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Anita Navarro and Graduate Student Panel</a:t>
            </a:r>
            <a:endParaRPr sz="2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Gilbert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Glago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Graduate Student Leadership Council</a:t>
            </a:r>
            <a:endParaRPr dirty="0"/>
          </a:p>
          <a:p>
            <a:pPr marL="228600" marR="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Sachin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Kumar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Kempelingaiah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International Student Group</a:t>
            </a:r>
            <a:endParaRPr sz="2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Mike Grotewiel: Wrap-up with all and PHD-specific</a:t>
            </a:r>
            <a:endParaRPr sz="2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0"/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DEGREE ORIENTATION</a:t>
            </a:r>
            <a:endParaRPr/>
          </a:p>
        </p:txBody>
      </p:sp>
      <p:sp>
        <p:nvSpPr>
          <p:cNvPr id="504" name="Google Shape;504;p20"/>
          <p:cNvSpPr txBox="1"/>
          <p:nvPr/>
        </p:nvSpPr>
        <p:spPr>
          <a:xfrm>
            <a:off x="2246622" y="3547167"/>
            <a:ext cx="8352107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Anita Navarro, EdD, moderator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 Panel “What to Expect in Graduate School”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Alex Counts, PhD Microbiology &amp; Immunology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Jensen Goulette, MS Human Genetics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Tomaj Javidtash, MS Medical Physics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Dana Kneisley, PhD Pharmacology &amp; Toxicology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Carson Walker, PhD Human Genetics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39" y="382050"/>
            <a:ext cx="4391514" cy="61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1"/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DEGREE ORIENTATION</a:t>
            </a:r>
            <a:endParaRPr/>
          </a:p>
        </p:txBody>
      </p:sp>
      <p:sp>
        <p:nvSpPr>
          <p:cNvPr id="512" name="Google Shape;512;p21"/>
          <p:cNvSpPr txBox="1"/>
          <p:nvPr/>
        </p:nvSpPr>
        <p:spPr>
          <a:xfrm>
            <a:off x="1110341" y="4044049"/>
            <a:ext cx="9829799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Gilbert Glago, PhD Microbiology &amp; Immunology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Graduate Student Leadership Council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Sachin Kumar Kempelingaiah, PhD Biochemistry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Student Group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39" y="382050"/>
            <a:ext cx="4391514" cy="61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2"/>
          <p:cNvSpPr txBox="1">
            <a:spLocks noGrp="1"/>
          </p:cNvSpPr>
          <p:nvPr>
            <p:ph type="title"/>
          </p:nvPr>
        </p:nvSpPr>
        <p:spPr>
          <a:xfrm>
            <a:off x="761999" y="1143487"/>
            <a:ext cx="3062749" cy="164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 b="1"/>
              <a:t>Graduate Student Leadership Council(GSLC)</a:t>
            </a:r>
            <a:endParaRPr/>
          </a:p>
        </p:txBody>
      </p:sp>
      <p:pic>
        <p:nvPicPr>
          <p:cNvPr id="519" name="Google Shape;519;p22" descr="Logo - Vcu Rams Clip Art, HD Png Download - kindpng"/>
          <p:cNvPicPr preferRelativeResize="0"/>
          <p:nvPr/>
        </p:nvPicPr>
        <p:blipFill rotWithShape="1">
          <a:blip r:embed="rId3">
            <a:alphaModFix/>
          </a:blip>
          <a:srcRect t="3241" b="15428"/>
          <a:stretch/>
        </p:blipFill>
        <p:spPr>
          <a:xfrm>
            <a:off x="849920" y="2969340"/>
            <a:ext cx="2746000" cy="153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2" descr="Best Social Work Advocacy Guide with Examples and Free Checklist – Social  Work Portal"/>
          <p:cNvPicPr preferRelativeResize="0"/>
          <p:nvPr/>
        </p:nvPicPr>
        <p:blipFill rotWithShape="1">
          <a:blip r:embed="rId4">
            <a:alphaModFix/>
          </a:blip>
          <a:srcRect t="3540" b="12605"/>
          <a:stretch/>
        </p:blipFill>
        <p:spPr>
          <a:xfrm>
            <a:off x="849920" y="4555602"/>
            <a:ext cx="2743200" cy="1535429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2"/>
          <p:cNvSpPr txBox="1">
            <a:spLocks noGrp="1"/>
          </p:cNvSpPr>
          <p:nvPr>
            <p:ph type="body" idx="1"/>
          </p:nvPr>
        </p:nvSpPr>
        <p:spPr>
          <a:xfrm>
            <a:off x="4018547" y="276733"/>
            <a:ext cx="8013032" cy="637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WHO ARE WE? 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The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Graduate Student Leadership Council (GSLC)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 is a student-led initiative composed of representatives from each biomedical research department at VCU School of Medicine. 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L="228600" lvl="0" indent="-130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GSLC was created to: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Empower students to advocate for academic, professional, and personal development needs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Serve as a bridge between graduate students and the SOM Office of Graduate Education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Collaborate with faculty to enhance the overall student experience</a:t>
            </a:r>
          </a:p>
          <a:p>
            <a:pPr marL="45720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Has GSLC Done So Far?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Mentorship Evaluation and Advocacy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00119" lvl="2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Assess the quality of mentorship students receive from their primary advisors.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Mentee Self-Assessment Survey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L="1200119" lvl="2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Understand how students view their own roles in the mentor-mentee relationship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</a:b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</a:b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</a:b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</a:b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ACC90-D3B7-63AF-0917-C25AAB13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56D1-9468-3122-1BA5-EE7C2D8E5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10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VCU School of Medicine International Student Group (SOMIS)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B9B179-E416-2396-0A5A-AF2554E3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3094"/>
            <a:ext cx="4994427" cy="3745820"/>
          </a:xfrm>
          <a:prstGeom prst="rect">
            <a:avLst/>
          </a:prstGeom>
        </p:spPr>
      </p:pic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BBD1D7EF-CE37-8F94-4088-70F063401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398" y="1825625"/>
            <a:ext cx="5257800" cy="43513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President (RIGHT): Sachin Kumar Kempelingaiah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Year Ph.D. CMGM Department (Biochemistry)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Mentor: Dr. Can Senkal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Vice President (LEFT): </a:t>
            </a:r>
            <a:r>
              <a:rPr lang="en-US" dirty="0" err="1">
                <a:solidFill>
                  <a:schemeClr val="bg1"/>
                </a:solidFill>
              </a:rPr>
              <a:t>Negin</a:t>
            </a:r>
            <a:r>
              <a:rPr lang="en-US" dirty="0">
                <a:solidFill>
                  <a:schemeClr val="bg1"/>
                </a:solidFill>
              </a:rPr>
              <a:t> Zia </a:t>
            </a:r>
            <a:r>
              <a:rPr lang="en-US" dirty="0" err="1">
                <a:solidFill>
                  <a:schemeClr val="bg1"/>
                </a:solidFill>
              </a:rPr>
              <a:t>Miavaghi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Year Ph.D. CMGM Department (Biochemistry)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Mentor: Dr. Kaustubh Datta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44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F27-AE55-C33F-FCA0-876E65EF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10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VCU School of Medicine International Student Group (SOMIS)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476C0A1-5AC4-3820-55AD-0C92BC1B7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GOALS: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 a welcoming environment for current and incoming international students.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a tentative blueprint for students living in the United States on an F-1 visa.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Enhance collaborations within departments of the School of Medicine.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2FAF6E5E-7C25-25A2-61E5-CE97FC1C2CDE}"/>
              </a:ext>
            </a:extLst>
          </p:cNvPr>
          <p:cNvSpPr txBox="1">
            <a:spLocks/>
          </p:cNvSpPr>
          <p:nvPr/>
        </p:nvSpPr>
        <p:spPr>
          <a:xfrm>
            <a:off x="6096000" y="1840146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can join?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Ph.D. students 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 Docs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Anyone who’s interested in being part of a cultural and diverse community 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35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572EB-1E1A-0C52-576F-1494A13907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03844-90CD-F7CA-A6C8-DBF33A8F1B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kumarkempelsg@vcu.edu</a:t>
            </a:r>
            <a:endParaRPr lang="en-US" sz="48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ziamiavaghn@vcu.edu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92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4"/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DEGREE ORIENTATION</a:t>
            </a:r>
            <a:endParaRPr/>
          </a:p>
        </p:txBody>
      </p:sp>
      <p:sp>
        <p:nvSpPr>
          <p:cNvPr id="536" name="Google Shape;536;p24"/>
          <p:cNvSpPr txBox="1"/>
          <p:nvPr/>
        </p:nvSpPr>
        <p:spPr>
          <a:xfrm>
            <a:off x="1110341" y="4044049"/>
            <a:ext cx="9829799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Mike Grotewiel, Ph.D.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Senior Associate Dean for Graduate Education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 of Medicine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Virginia Commonwealth University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39" y="382050"/>
            <a:ext cx="4391514" cy="61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88" y="-14387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 txBox="1"/>
          <p:nvPr/>
        </p:nvSpPr>
        <p:spPr>
          <a:xfrm>
            <a:off x="6349" y="761461"/>
            <a:ext cx="30960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QUESTIONS AND ANSWERS</a:t>
            </a:r>
            <a:endParaRPr/>
          </a:p>
        </p:txBody>
      </p:sp>
      <p:cxnSp>
        <p:nvCxnSpPr>
          <p:cNvPr id="544" name="Google Shape;544;p25"/>
          <p:cNvCxnSpPr/>
          <p:nvPr/>
        </p:nvCxnSpPr>
        <p:spPr>
          <a:xfrm>
            <a:off x="150125" y="1599603"/>
            <a:ext cx="278414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5" name="Google Shape;545;p25"/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25"/>
          <p:cNvSpPr txBox="1"/>
          <p:nvPr/>
        </p:nvSpPr>
        <p:spPr>
          <a:xfrm>
            <a:off x="4378284" y="2535006"/>
            <a:ext cx="5590441" cy="10771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 my program director</a:t>
            </a:r>
            <a:endParaRPr sz="3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 course director!</a:t>
            </a:r>
            <a:endParaRPr sz="3200"/>
          </a:p>
        </p:txBody>
      </p:sp>
      <p:sp>
        <p:nvSpPr>
          <p:cNvPr id="547" name="Google Shape;547;p25"/>
          <p:cNvSpPr txBox="1"/>
          <p:nvPr/>
        </p:nvSpPr>
        <p:spPr>
          <a:xfrm>
            <a:off x="5098321" y="3937049"/>
            <a:ext cx="4150367" cy="5847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Very, very important!</a:t>
            </a:r>
            <a:endParaRPr sz="3200"/>
          </a:p>
        </p:txBody>
      </p:sp>
      <p:sp>
        <p:nvSpPr>
          <p:cNvPr id="548" name="Google Shape;548;p25"/>
          <p:cNvSpPr txBox="1"/>
          <p:nvPr/>
        </p:nvSpPr>
        <p:spPr>
          <a:xfrm>
            <a:off x="5587846" y="1669312"/>
            <a:ext cx="3171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Only 3 answers!</a:t>
            </a:r>
            <a:endParaRPr dirty="0"/>
          </a:p>
        </p:txBody>
      </p:sp>
      <p:sp>
        <p:nvSpPr>
          <p:cNvPr id="549" name="Google Shape;549;p25"/>
          <p:cNvSpPr txBox="1"/>
          <p:nvPr/>
        </p:nvSpPr>
        <p:spPr>
          <a:xfrm>
            <a:off x="6677053" y="4785094"/>
            <a:ext cx="992901" cy="5847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YES!</a:t>
            </a: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88" y="-14387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6"/>
          <p:cNvSpPr txBox="1"/>
          <p:nvPr/>
        </p:nvSpPr>
        <p:spPr>
          <a:xfrm>
            <a:off x="6349" y="761461"/>
            <a:ext cx="30960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QUESTIONS AND ANSWERS</a:t>
            </a:r>
            <a:endParaRPr/>
          </a:p>
        </p:txBody>
      </p:sp>
      <p:cxnSp>
        <p:nvCxnSpPr>
          <p:cNvPr id="556" name="Google Shape;556;p26"/>
          <p:cNvCxnSpPr/>
          <p:nvPr/>
        </p:nvCxnSpPr>
        <p:spPr>
          <a:xfrm>
            <a:off x="150125" y="1599603"/>
            <a:ext cx="278414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7" name="Google Shape;557;p26"/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 txBox="1"/>
          <p:nvPr/>
        </p:nvSpPr>
        <p:spPr>
          <a:xfrm>
            <a:off x="3374502" y="1046958"/>
            <a:ext cx="8573657" cy="2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are confused about course registration. What should you do?</a:t>
            </a:r>
            <a:endParaRPr dirty="0"/>
          </a:p>
          <a:p>
            <a:pPr marL="2286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important is that?</a:t>
            </a:r>
            <a:endParaRPr dirty="0"/>
          </a:p>
          <a:p>
            <a:pPr marL="2286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Will they help you?</a:t>
            </a:r>
            <a:endParaRPr dirty="0"/>
          </a:p>
        </p:txBody>
      </p:sp>
      <p:sp>
        <p:nvSpPr>
          <p:cNvPr id="559" name="Google Shape;559;p26"/>
          <p:cNvSpPr txBox="1"/>
          <p:nvPr/>
        </p:nvSpPr>
        <p:spPr>
          <a:xfrm>
            <a:off x="4782324" y="1538798"/>
            <a:ext cx="5590441" cy="10771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 my program director</a:t>
            </a:r>
            <a:endParaRPr sz="3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 course director!</a:t>
            </a:r>
            <a:endParaRPr sz="3200" dirty="0"/>
          </a:p>
        </p:txBody>
      </p:sp>
      <p:sp>
        <p:nvSpPr>
          <p:cNvPr id="560" name="Google Shape;560;p26"/>
          <p:cNvSpPr txBox="1"/>
          <p:nvPr/>
        </p:nvSpPr>
        <p:spPr>
          <a:xfrm>
            <a:off x="5502365" y="3544297"/>
            <a:ext cx="4150367" cy="5847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Very, very important!</a:t>
            </a:r>
            <a:endParaRPr sz="3200"/>
          </a:p>
        </p:txBody>
      </p:sp>
      <p:sp>
        <p:nvSpPr>
          <p:cNvPr id="561" name="Google Shape;561;p26"/>
          <p:cNvSpPr txBox="1"/>
          <p:nvPr/>
        </p:nvSpPr>
        <p:spPr>
          <a:xfrm>
            <a:off x="7072469" y="4872904"/>
            <a:ext cx="992901" cy="5847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YES!</a:t>
            </a: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88" y="-14387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27"/>
          <p:cNvSpPr txBox="1"/>
          <p:nvPr/>
        </p:nvSpPr>
        <p:spPr>
          <a:xfrm>
            <a:off x="6349" y="761461"/>
            <a:ext cx="30960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QUESTIONS AND ANSWERS</a:t>
            </a:r>
            <a:endParaRPr/>
          </a:p>
        </p:txBody>
      </p:sp>
      <p:cxnSp>
        <p:nvCxnSpPr>
          <p:cNvPr id="568" name="Google Shape;568;p27"/>
          <p:cNvCxnSpPr/>
          <p:nvPr/>
        </p:nvCxnSpPr>
        <p:spPr>
          <a:xfrm>
            <a:off x="150125" y="1599603"/>
            <a:ext cx="278414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9" name="Google Shape;569;p27"/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7"/>
          <p:cNvSpPr txBox="1"/>
          <p:nvPr/>
        </p:nvSpPr>
        <p:spPr>
          <a:xfrm>
            <a:off x="3374502" y="1046958"/>
            <a:ext cx="8573657" cy="2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did not do well on an assignment. What should you do?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important is that?</a:t>
            </a:r>
            <a:endParaRPr sz="2400"/>
          </a:p>
          <a:p>
            <a:pPr marL="2286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Will they help you?</a:t>
            </a:r>
            <a:endParaRPr sz="2400"/>
          </a:p>
        </p:txBody>
      </p:sp>
      <p:sp>
        <p:nvSpPr>
          <p:cNvPr id="571" name="Google Shape;571;p27"/>
          <p:cNvSpPr txBox="1"/>
          <p:nvPr/>
        </p:nvSpPr>
        <p:spPr>
          <a:xfrm>
            <a:off x="4782324" y="1538798"/>
            <a:ext cx="5590441" cy="10771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 my program director</a:t>
            </a:r>
            <a:endParaRPr sz="3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 course director!</a:t>
            </a:r>
            <a:endParaRPr sz="3200"/>
          </a:p>
        </p:txBody>
      </p:sp>
      <p:sp>
        <p:nvSpPr>
          <p:cNvPr id="572" name="Google Shape;572;p27"/>
          <p:cNvSpPr txBox="1"/>
          <p:nvPr/>
        </p:nvSpPr>
        <p:spPr>
          <a:xfrm>
            <a:off x="5502365" y="3544297"/>
            <a:ext cx="4150367" cy="5847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Very, very important!</a:t>
            </a:r>
            <a:endParaRPr sz="3200"/>
          </a:p>
        </p:txBody>
      </p:sp>
      <p:sp>
        <p:nvSpPr>
          <p:cNvPr id="573" name="Google Shape;573;p27"/>
          <p:cNvSpPr txBox="1"/>
          <p:nvPr/>
        </p:nvSpPr>
        <p:spPr>
          <a:xfrm>
            <a:off x="7072469" y="4872904"/>
            <a:ext cx="992901" cy="5847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YES!</a:t>
            </a: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09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4"/>
          <p:cNvCxnSpPr/>
          <p:nvPr/>
        </p:nvCxnSpPr>
        <p:spPr>
          <a:xfrm>
            <a:off x="150125" y="1599603"/>
            <a:ext cx="278414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3" name="Google Shape;313;p4"/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C352C-C5AA-447F-9D49-56CF828BF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337" y="816073"/>
            <a:ext cx="5928874" cy="29872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E56AAA-DFB0-4621-B0AE-D9F56155B28D}"/>
              </a:ext>
            </a:extLst>
          </p:cNvPr>
          <p:cNvCxnSpPr>
            <a:endCxn id="7" idx="0"/>
          </p:cNvCxnSpPr>
          <p:nvPr/>
        </p:nvCxnSpPr>
        <p:spPr>
          <a:xfrm flipH="1">
            <a:off x="2107697" y="3939702"/>
            <a:ext cx="4864077" cy="838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77A1CF-F589-4D08-940F-1AC28E6F410C}"/>
              </a:ext>
            </a:extLst>
          </p:cNvPr>
          <p:cNvCxnSpPr/>
          <p:nvPr/>
        </p:nvCxnSpPr>
        <p:spPr>
          <a:xfrm>
            <a:off x="6971774" y="3939702"/>
            <a:ext cx="3222813" cy="8382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E1BA8D-3892-483B-8A2A-FF3638FF752A}"/>
              </a:ext>
            </a:extLst>
          </p:cNvPr>
          <p:cNvCxnSpPr/>
          <p:nvPr/>
        </p:nvCxnSpPr>
        <p:spPr>
          <a:xfrm flipH="1">
            <a:off x="6303523" y="3949872"/>
            <a:ext cx="668251" cy="828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7A0A8F6-2C51-49D4-BAA3-44C9C40CD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56" y="4777961"/>
            <a:ext cx="3799281" cy="13423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7A006-0247-461E-B853-EA3674AD7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838" y="4777949"/>
            <a:ext cx="3824048" cy="16693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44C95F-8815-49D1-8F3A-CE0CC18B0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388" y="4777951"/>
            <a:ext cx="3789373" cy="9510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A3E4DB-B5AA-4801-95AB-22DE5A51ABAE}"/>
              </a:ext>
            </a:extLst>
          </p:cNvPr>
          <p:cNvSpPr txBox="1"/>
          <p:nvPr/>
        </p:nvSpPr>
        <p:spPr>
          <a:xfrm>
            <a:off x="3786904" y="4193573"/>
            <a:ext cx="825867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Ph.D.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B1F29A-C26A-4D4C-AD89-78D1279B0A85}"/>
              </a:ext>
            </a:extLst>
          </p:cNvPr>
          <p:cNvSpPr txBox="1"/>
          <p:nvPr/>
        </p:nvSpPr>
        <p:spPr>
          <a:xfrm>
            <a:off x="6283555" y="4193573"/>
            <a:ext cx="710451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M.S.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17AC31-AC33-4E13-B007-4BFD7811E8E5}"/>
              </a:ext>
            </a:extLst>
          </p:cNvPr>
          <p:cNvSpPr txBox="1"/>
          <p:nvPr/>
        </p:nvSpPr>
        <p:spPr>
          <a:xfrm>
            <a:off x="8246824" y="4193573"/>
            <a:ext cx="1338828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Certificate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FA1F4F-4C3C-4622-A32C-A79E053061CB}"/>
              </a:ext>
            </a:extLst>
          </p:cNvPr>
          <p:cNvSpPr txBox="1"/>
          <p:nvPr/>
        </p:nvSpPr>
        <p:spPr>
          <a:xfrm>
            <a:off x="6349" y="767034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FOR STUDENTS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88" y="-14387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8"/>
          <p:cNvSpPr txBox="1"/>
          <p:nvPr/>
        </p:nvSpPr>
        <p:spPr>
          <a:xfrm>
            <a:off x="6349" y="761461"/>
            <a:ext cx="30960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QUESTIONS AND ANSWERS</a:t>
            </a:r>
            <a:endParaRPr/>
          </a:p>
        </p:txBody>
      </p:sp>
      <p:cxnSp>
        <p:nvCxnSpPr>
          <p:cNvPr id="580" name="Google Shape;580;p28"/>
          <p:cNvCxnSpPr/>
          <p:nvPr/>
        </p:nvCxnSpPr>
        <p:spPr>
          <a:xfrm>
            <a:off x="150125" y="1599603"/>
            <a:ext cx="278414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1" name="Google Shape;581;p28"/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8"/>
          <p:cNvSpPr txBox="1"/>
          <p:nvPr/>
        </p:nvSpPr>
        <p:spPr>
          <a:xfrm>
            <a:off x="3374502" y="696074"/>
            <a:ext cx="8573657" cy="2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have a question about resources that might be available. What should you do?</a:t>
            </a:r>
            <a:endParaRPr/>
          </a:p>
          <a:p>
            <a:pPr marL="2286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important is that?</a:t>
            </a:r>
            <a:endParaRPr/>
          </a:p>
          <a:p>
            <a:pPr marL="2286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Will they help you?</a:t>
            </a:r>
            <a:endParaRPr/>
          </a:p>
        </p:txBody>
      </p:sp>
      <p:sp>
        <p:nvSpPr>
          <p:cNvPr id="583" name="Google Shape;583;p28"/>
          <p:cNvSpPr txBox="1"/>
          <p:nvPr/>
        </p:nvSpPr>
        <p:spPr>
          <a:xfrm>
            <a:off x="4782324" y="1538798"/>
            <a:ext cx="5590441" cy="10771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 my program director</a:t>
            </a:r>
            <a:endParaRPr sz="3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 course director!</a:t>
            </a:r>
            <a:endParaRPr sz="3200"/>
          </a:p>
        </p:txBody>
      </p:sp>
      <p:sp>
        <p:nvSpPr>
          <p:cNvPr id="584" name="Google Shape;584;p28"/>
          <p:cNvSpPr txBox="1"/>
          <p:nvPr/>
        </p:nvSpPr>
        <p:spPr>
          <a:xfrm>
            <a:off x="5502365" y="3544297"/>
            <a:ext cx="4150367" cy="5847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Very, very important!</a:t>
            </a:r>
            <a:endParaRPr sz="3200"/>
          </a:p>
        </p:txBody>
      </p:sp>
      <p:sp>
        <p:nvSpPr>
          <p:cNvPr id="585" name="Google Shape;585;p28"/>
          <p:cNvSpPr txBox="1"/>
          <p:nvPr/>
        </p:nvSpPr>
        <p:spPr>
          <a:xfrm>
            <a:off x="7072469" y="4872904"/>
            <a:ext cx="992901" cy="5847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YES!</a:t>
            </a: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88" y="-14385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9"/>
          <p:cNvSpPr txBox="1"/>
          <p:nvPr/>
        </p:nvSpPr>
        <p:spPr>
          <a:xfrm>
            <a:off x="6349" y="1144639"/>
            <a:ext cx="30960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/>
          </a:p>
        </p:txBody>
      </p:sp>
      <p:cxnSp>
        <p:nvCxnSpPr>
          <p:cNvPr id="592" name="Google Shape;592;p29"/>
          <p:cNvCxnSpPr/>
          <p:nvPr/>
        </p:nvCxnSpPr>
        <p:spPr>
          <a:xfrm>
            <a:off x="150125" y="1599603"/>
            <a:ext cx="278414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3" name="Google Shape;593;p29"/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6645" y="1144639"/>
            <a:ext cx="8077200" cy="45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" y="2258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7034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FOR STUDENTS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4914" y="3870704"/>
            <a:ext cx="9920177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B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 Directors, Advisors, Instructors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54542" y="2317800"/>
            <a:ext cx="7360920" cy="881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B3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SOM Office of Graduate Education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54542" y="838204"/>
            <a:ext cx="7360920" cy="8077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B3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B3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VCU Offices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8045" y="5373595"/>
            <a:ext cx="8113915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B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&gt;300 SOM Graduate Students</a:t>
            </a:r>
          </a:p>
        </p:txBody>
      </p:sp>
      <p:sp>
        <p:nvSpPr>
          <p:cNvPr id="15" name="Up-Down Arrow 14"/>
          <p:cNvSpPr/>
          <p:nvPr/>
        </p:nvSpPr>
        <p:spPr>
          <a:xfrm>
            <a:off x="6963552" y="4729037"/>
            <a:ext cx="342900" cy="617220"/>
          </a:xfrm>
          <a:prstGeom prst="upDown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Up-Down Arrow 15"/>
          <p:cNvSpPr/>
          <p:nvPr/>
        </p:nvSpPr>
        <p:spPr>
          <a:xfrm>
            <a:off x="6963552" y="3226148"/>
            <a:ext cx="342900" cy="617220"/>
          </a:xfrm>
          <a:prstGeom prst="upDown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Up-Down Arrow 21"/>
          <p:cNvSpPr/>
          <p:nvPr/>
        </p:nvSpPr>
        <p:spPr>
          <a:xfrm>
            <a:off x="6963552" y="1673244"/>
            <a:ext cx="342900" cy="617220"/>
          </a:xfrm>
          <a:prstGeom prst="upDown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23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3.75E-6 -0.2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3.75E-6 -0.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" y="2258"/>
            <a:ext cx="121729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4"/>
          <p:cNvCxnSpPr/>
          <p:nvPr/>
        </p:nvCxnSpPr>
        <p:spPr>
          <a:xfrm>
            <a:off x="150125" y="1599603"/>
            <a:ext cx="278414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3" name="Google Shape;313;p4"/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4"/>
          <p:cNvPicPr preferRelativeResize="0"/>
          <p:nvPr/>
        </p:nvPicPr>
        <p:blipFill rotWithShape="1">
          <a:blip r:embed="rId4">
            <a:alphaModFix/>
          </a:blip>
          <a:srcRect t="9504" r="20389"/>
          <a:stretch/>
        </p:blipFill>
        <p:spPr>
          <a:xfrm>
            <a:off x="3211512" y="2203002"/>
            <a:ext cx="4114798" cy="3100197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6" name="Google Shape;316;p4"/>
          <p:cNvSpPr/>
          <p:nvPr/>
        </p:nvSpPr>
        <p:spPr>
          <a:xfrm rot="2091200">
            <a:off x="3623770" y="2363022"/>
            <a:ext cx="899410" cy="87655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`````````````````</a:t>
            </a: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"/>
          <p:cNvSpPr/>
          <p:nvPr/>
        </p:nvSpPr>
        <p:spPr>
          <a:xfrm rot="2242283">
            <a:off x="6290491" y="3218178"/>
            <a:ext cx="899555" cy="83891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```````````````````````````````````````````````````````````````````</a:t>
            </a: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"/>
          <p:cNvSpPr txBox="1"/>
          <p:nvPr/>
        </p:nvSpPr>
        <p:spPr>
          <a:xfrm rot="2151284">
            <a:off x="3589359" y="2559086"/>
            <a:ext cx="9971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MP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"/>
          <p:cNvSpPr txBox="1"/>
          <p:nvPr/>
        </p:nvSpPr>
        <p:spPr>
          <a:xfrm rot="2151284">
            <a:off x="6260460" y="3401123"/>
            <a:ext cx="11761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MCV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"/>
          <p:cNvSpPr txBox="1"/>
          <p:nvPr/>
        </p:nvSpPr>
        <p:spPr>
          <a:xfrm>
            <a:off x="7473519" y="2128866"/>
            <a:ext cx="4513694" cy="394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~1.5 miles (~2.5 km) between two campuses</a:t>
            </a:r>
            <a:endParaRPr/>
          </a:p>
          <a:p>
            <a:pPr marL="228600" marR="0" lvl="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VCU Parking &amp; Transportation</a:t>
            </a:r>
            <a:endParaRPr/>
          </a:p>
          <a:p>
            <a:pPr marL="228600" marR="0" lvl="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Resources on both campuses</a:t>
            </a:r>
            <a:endParaRPr/>
          </a:p>
          <a:p>
            <a:pPr marL="228600" marR="0" lvl="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MCV resources whenever possible</a:t>
            </a:r>
            <a:endParaRPr/>
          </a:p>
          <a:p>
            <a:pPr marL="228600" marR="0" lvl="0" indent="-3047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4" descr="https://lh7-rt.googleusercontent.com/slidesz/AGV_vUeulaodvHeFQ51Kd-3xI2oMETpECn-26tEoe9e6jLgVJungPh0CJBYYQSyUpJMRAUVMPuBubk7yPUA0NtG-Symo0NOnoCOBkwBDuZdpM8AjsfvY6D20WfaSaks75kyMvPX4JWh7qY31cedwMD8ORLrI-6-nhXHWMtIgyH5U1oOxl8uMQE6-g0c=s2048?key=dYf34CGcI80zG6Nw40Vel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3412" y="1874293"/>
            <a:ext cx="8906689" cy="3714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F27020-6375-427E-92A3-971E557B21B2}"/>
              </a:ext>
            </a:extLst>
          </p:cNvPr>
          <p:cNvSpPr txBox="1"/>
          <p:nvPr/>
        </p:nvSpPr>
        <p:spPr>
          <a:xfrm>
            <a:off x="6349" y="767034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FOR STUDENTS</a:t>
            </a:r>
          </a:p>
        </p:txBody>
      </p:sp>
    </p:spTree>
    <p:extLst>
      <p:ext uri="{BB962C8B-B14F-4D97-AF65-F5344CB8AC3E}">
        <p14:creationId xmlns:p14="http://schemas.microsoft.com/office/powerpoint/2010/main" val="142127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2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"/>
          <p:cNvSpPr txBox="1"/>
          <p:nvPr/>
        </p:nvSpPr>
        <p:spPr>
          <a:xfrm>
            <a:off x="6349" y="767429"/>
            <a:ext cx="30960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RESOURCES FOR STUDENTS</a:t>
            </a:r>
            <a:endParaRPr/>
          </a:p>
        </p:txBody>
      </p:sp>
      <p:cxnSp>
        <p:nvCxnSpPr>
          <p:cNvPr id="343" name="Google Shape;343;p6"/>
          <p:cNvCxnSpPr/>
          <p:nvPr/>
        </p:nvCxnSpPr>
        <p:spPr>
          <a:xfrm>
            <a:off x="150125" y="1599603"/>
            <a:ext cx="278414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4" name="Google Shape;344;p6"/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6"/>
          <p:cNvPicPr preferRelativeResize="0"/>
          <p:nvPr/>
        </p:nvPicPr>
        <p:blipFill rotWithShape="1">
          <a:blip r:embed="rId4">
            <a:alphaModFix/>
          </a:blip>
          <a:srcRect l="1275" r="1248"/>
          <a:stretch/>
        </p:blipFill>
        <p:spPr>
          <a:xfrm>
            <a:off x="3448049" y="834547"/>
            <a:ext cx="8096251" cy="544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45" name="Google Shape;345;p6"/>
          <p:cNvSpPr txBox="1"/>
          <p:nvPr/>
        </p:nvSpPr>
        <p:spPr>
          <a:xfrm>
            <a:off x="3230876" y="244209"/>
            <a:ext cx="88326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400"/>
              <a:buFont typeface="Calibri"/>
              <a:buNone/>
            </a:pPr>
            <a:r>
              <a:rPr lang="en-US" sz="2400" b="0" i="0" u="sng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https://medschool.vcu.edu/education/graduate/current-students/</a:t>
            </a:r>
            <a:endParaRPr/>
          </a:p>
        </p:txBody>
      </p:sp>
      <p:sp>
        <p:nvSpPr>
          <p:cNvPr id="347" name="Google Shape;347;p6"/>
          <p:cNvSpPr txBox="1"/>
          <p:nvPr/>
        </p:nvSpPr>
        <p:spPr>
          <a:xfrm>
            <a:off x="4396748" y="2021158"/>
            <a:ext cx="6196568" cy="3416279"/>
          </a:xfrm>
          <a:prstGeom prst="rect">
            <a:avLst/>
          </a:prstGeom>
          <a:solidFill>
            <a:srgbClr val="FFD96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Everyone wants you to succeed!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the available resources!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endParaRPr lang="en-US" sz="3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Stephanie </a:t>
            </a:r>
            <a:r>
              <a:rPr lang="en-US" sz="3600" dirty="0" err="1">
                <a:latin typeface="Calibri"/>
                <a:ea typeface="Calibri"/>
                <a:cs typeface="Calibri"/>
                <a:sym typeface="Calibri"/>
              </a:rPr>
              <a:t>Ganser</a:t>
            </a: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-Director of Student Engagement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" y="0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7"/>
          <p:cNvSpPr txBox="1"/>
          <p:nvPr/>
        </p:nvSpPr>
        <p:spPr>
          <a:xfrm>
            <a:off x="6349" y="767429"/>
            <a:ext cx="30960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RESOURCES FOR STUDENTS</a:t>
            </a:r>
            <a:endParaRPr/>
          </a:p>
        </p:txBody>
      </p:sp>
      <p:cxnSp>
        <p:nvCxnSpPr>
          <p:cNvPr id="354" name="Google Shape;354;p7"/>
          <p:cNvCxnSpPr/>
          <p:nvPr/>
        </p:nvCxnSpPr>
        <p:spPr>
          <a:xfrm>
            <a:off x="150125" y="1599603"/>
            <a:ext cx="278414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5" name="Google Shape;355;p7"/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7"/>
          <p:cNvSpPr/>
          <p:nvPr/>
        </p:nvSpPr>
        <p:spPr>
          <a:xfrm>
            <a:off x="4236888" y="1060856"/>
            <a:ext cx="68206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https://www.facebook.com/VCUSoMGradEd/</a:t>
            </a:r>
            <a:endParaRPr sz="28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0227" y="1828456"/>
            <a:ext cx="7413973" cy="38637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88" y="-4964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8"/>
          <p:cNvSpPr txBox="1"/>
          <p:nvPr/>
        </p:nvSpPr>
        <p:spPr>
          <a:xfrm>
            <a:off x="6349" y="761463"/>
            <a:ext cx="30960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OTHER KEY INFORMATION</a:t>
            </a:r>
            <a:endParaRPr/>
          </a:p>
        </p:txBody>
      </p:sp>
      <p:cxnSp>
        <p:nvCxnSpPr>
          <p:cNvPr id="364" name="Google Shape;364;p8"/>
          <p:cNvCxnSpPr/>
          <p:nvPr/>
        </p:nvCxnSpPr>
        <p:spPr>
          <a:xfrm>
            <a:off x="150125" y="1599603"/>
            <a:ext cx="278414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5" name="Google Shape;365;p8"/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8"/>
          <p:cNvGrpSpPr/>
          <p:nvPr/>
        </p:nvGrpSpPr>
        <p:grpSpPr>
          <a:xfrm>
            <a:off x="4325111" y="2112264"/>
            <a:ext cx="5221225" cy="4453128"/>
            <a:chOff x="2157412" y="14287"/>
            <a:chExt cx="7877175" cy="6829425"/>
          </a:xfrm>
        </p:grpSpPr>
        <p:pic>
          <p:nvPicPr>
            <p:cNvPr id="367" name="Google Shape;367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57412" y="14287"/>
              <a:ext cx="7877175" cy="682942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368" name="Google Shape;368;p8"/>
            <p:cNvSpPr/>
            <p:nvPr/>
          </p:nvSpPr>
          <p:spPr>
            <a:xfrm>
              <a:off x="2525486" y="1062446"/>
              <a:ext cx="478971" cy="95794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4963274" y="1068420"/>
              <a:ext cx="871469" cy="89820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8"/>
          <p:cNvGrpSpPr/>
          <p:nvPr/>
        </p:nvGrpSpPr>
        <p:grpSpPr>
          <a:xfrm>
            <a:off x="3451723" y="1654867"/>
            <a:ext cx="6743972" cy="3680498"/>
            <a:chOff x="3451723" y="2791833"/>
            <a:chExt cx="6743972" cy="3680498"/>
          </a:xfrm>
        </p:grpSpPr>
        <p:pic>
          <p:nvPicPr>
            <p:cNvPr id="371" name="Google Shape;371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51723" y="2791833"/>
              <a:ext cx="6743972" cy="368049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372" name="Google Shape;372;p8"/>
            <p:cNvSpPr/>
            <p:nvPr/>
          </p:nvSpPr>
          <p:spPr>
            <a:xfrm>
              <a:off x="4075611" y="5050971"/>
              <a:ext cx="1236618" cy="296092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3" name="Google Shape;373;p8"/>
          <p:cNvSpPr txBox="1"/>
          <p:nvPr/>
        </p:nvSpPr>
        <p:spPr>
          <a:xfrm>
            <a:off x="3451723" y="762756"/>
            <a:ext cx="8209056" cy="419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email: official means of VCU communication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VCU Bulletin: official degree requirements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DegreeWorks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official degree audit tool</a:t>
            </a:r>
            <a:endParaRPr dirty="0"/>
          </a:p>
          <a:p>
            <a:pPr marL="228600" marR="0" lvl="0" indent="-76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51723" y="1209380"/>
            <a:ext cx="7391453" cy="33106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32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7429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ACTION ITEMS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STUDENTS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0876" y="244209"/>
            <a:ext cx="883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https://medschool.vcu.edu/education/graduate/current-students/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09B16B-2B79-418E-B438-412A3F753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3"/>
          <a:stretch/>
        </p:blipFill>
        <p:spPr bwMode="auto">
          <a:xfrm>
            <a:off x="3852154" y="826850"/>
            <a:ext cx="7013386" cy="54965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316435" y="4555280"/>
            <a:ext cx="8084824" cy="1034003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8/19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meet with Program Directors, register for classes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8/19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initiate training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62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1138</Words>
  <Application>Microsoft Office PowerPoint</Application>
  <PresentationFormat>Widescreen</PresentationFormat>
  <Paragraphs>231</Paragraphs>
  <Slides>31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Roboto Medium</vt:lpstr>
      <vt:lpstr>Inter</vt:lpstr>
      <vt:lpstr>Arial</vt:lpstr>
      <vt:lpstr>Bitter SemiBold</vt:lpstr>
      <vt:lpstr>Times New Roman</vt:lpstr>
      <vt:lpstr>Calibri</vt:lpstr>
      <vt:lpstr>Roboto Slab</vt:lpstr>
      <vt:lpstr>Roboto Slab Medium</vt:lpstr>
      <vt:lpstr>Calibri Light</vt:lpstr>
      <vt:lpstr>Roboto</vt:lpstr>
      <vt:lpstr>Wingdings</vt:lpstr>
      <vt:lpstr>Office Theme</vt:lpstr>
      <vt:lpstr>1_Office Theme</vt:lpstr>
      <vt:lpstr>Simple Light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Division of Academic Success </vt:lpstr>
      <vt:lpstr>Academic Accommodations</vt:lpstr>
      <vt:lpstr>Academic Support Services (available for every student)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Graduate Student Leadership Council(GSLC)</vt:lpstr>
      <vt:lpstr>VCU School of Medicine International Student Group (SOMIS)</vt:lpstr>
      <vt:lpstr>VCU School of Medicine International Student Group (SOMIS)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Rosenthal</dc:creator>
  <cp:lastModifiedBy>Mike Grotewiel</cp:lastModifiedBy>
  <cp:revision>39</cp:revision>
  <dcterms:created xsi:type="dcterms:W3CDTF">2024-07-12T15:18:09Z</dcterms:created>
  <dcterms:modified xsi:type="dcterms:W3CDTF">2025-08-14T13:16:36Z</dcterms:modified>
</cp:coreProperties>
</file>