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2" r:id="rId3"/>
    <p:sldMasterId id="2147483685" r:id="rId4"/>
    <p:sldMasterId id="2147483697" r:id="rId5"/>
    <p:sldMasterId id="2147483709" r:id="rId6"/>
  </p:sldMasterIdLst>
  <p:notesMasterIdLst>
    <p:notesMasterId r:id="rId40"/>
  </p:notesMasterIdLst>
  <p:sldIdLst>
    <p:sldId id="257" r:id="rId7"/>
    <p:sldId id="398" r:id="rId8"/>
    <p:sldId id="399" r:id="rId9"/>
    <p:sldId id="259" r:id="rId10"/>
    <p:sldId id="405" r:id="rId11"/>
    <p:sldId id="307" r:id="rId12"/>
    <p:sldId id="393" r:id="rId13"/>
    <p:sldId id="262" r:id="rId14"/>
    <p:sldId id="261" r:id="rId15"/>
    <p:sldId id="263" r:id="rId16"/>
    <p:sldId id="392" r:id="rId17"/>
    <p:sldId id="400" r:id="rId18"/>
    <p:sldId id="268" r:id="rId19"/>
    <p:sldId id="269" r:id="rId20"/>
    <p:sldId id="270" r:id="rId21"/>
    <p:sldId id="401" r:id="rId22"/>
    <p:sldId id="272" r:id="rId23"/>
    <p:sldId id="273" r:id="rId24"/>
    <p:sldId id="274" r:id="rId25"/>
    <p:sldId id="402" r:id="rId26"/>
    <p:sldId id="403" r:id="rId27"/>
    <p:sldId id="277" r:id="rId28"/>
    <p:sldId id="395" r:id="rId29"/>
    <p:sldId id="394" r:id="rId30"/>
    <p:sldId id="396" r:id="rId31"/>
    <p:sldId id="397" r:id="rId32"/>
    <p:sldId id="256" r:id="rId33"/>
    <p:sldId id="404" r:id="rId34"/>
    <p:sldId id="280" r:id="rId35"/>
    <p:sldId id="281" r:id="rId36"/>
    <p:sldId id="282" r:id="rId37"/>
    <p:sldId id="283" r:id="rId38"/>
    <p:sldId id="284" r:id="rId39"/>
  </p:sldIdLst>
  <p:sldSz cx="12192000" cy="6858000"/>
  <p:notesSz cx="6858000" cy="9144000"/>
  <p:embeddedFontLst>
    <p:embeddedFont>
      <p:font typeface="Bitter SemiBold" panose="020B0604020202020204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Comfortaa" panose="020B0604020202020204" charset="0"/>
      <p:regular r:id="rId51"/>
      <p:bold r:id="rId52"/>
    </p:embeddedFont>
    <p:embeddedFont>
      <p:font typeface="Inter" panose="020B0604020202020204" charset="0"/>
      <p:regular r:id="rId53"/>
      <p:bold r:id="rId54"/>
      <p:italic r:id="rId55"/>
      <p:boldItalic r:id="rId56"/>
    </p:embeddedFont>
    <p:embeddedFont>
      <p:font typeface="Montserrat" panose="00000500000000000000" pitchFamily="2" charset="0"/>
      <p:regular r:id="rId57"/>
      <p:bold r:id="rId58"/>
      <p:italic r:id="rId59"/>
      <p:boldItalic r:id="rId60"/>
    </p:embeddedFont>
    <p:embeddedFont>
      <p:font typeface="Montserrat Medium" panose="00000600000000000000" pitchFamily="2" charset="0"/>
      <p:regular r:id="rId61"/>
      <p:italic r:id="rId62"/>
    </p:embeddedFont>
    <p:embeddedFont>
      <p:font typeface="Roboto Medium" panose="02000000000000000000" pitchFamily="2" charset="0"/>
      <p:regular r:id="rId63"/>
      <p:bold r:id="rId64"/>
      <p:italic r:id="rId65"/>
      <p:boldItalic r:id="rId66"/>
    </p:embeddedFont>
    <p:embeddedFont>
      <p:font typeface="Roboto Slab" panose="020B0604020202020204" charset="0"/>
      <p:regular r:id="rId67"/>
      <p:bold r:id="rId68"/>
    </p:embeddedFont>
    <p:embeddedFont>
      <p:font typeface="Roboto Slab Medium" panose="020B0604020202020204" charset="0"/>
      <p:regular r:id="rId69"/>
      <p:bold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5" roundtripDataSignature="AMtx7mgs2hSIi1G34WN1kH29EMiCRn0Y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602" autoAdjust="0"/>
    <p:restoredTop sz="94660"/>
  </p:normalViewPr>
  <p:slideViewPr>
    <p:cSldViewPr snapToGrid="0">
      <p:cViewPr varScale="1">
        <p:scale>
          <a:sx n="61" d="100"/>
          <a:sy n="61" d="100"/>
        </p:scale>
        <p:origin x="58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1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4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6" Type="http://schemas.openxmlformats.org/officeDocument/2006/relationships/presProps" Target="presProps.xml"/><Relationship Id="rId7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117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12" name="Google Shape;4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p1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27" name="Google Shape;427;p15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27044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>
                <a:solidFill>
                  <a:schemeClr val="dk1"/>
                </a:solidFill>
              </a:rPr>
              <a:t>Liaison role - we all work with dentistry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9" name="Google Shape;44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Exceptions to confidentiality include risk to self or others, current abuse of child or vulnerable adult, or if records are subpoenaed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0" name="Google Shape;46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694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0699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6982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51602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87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9109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871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7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4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4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1" name="Google Shape;111;p49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2" name="Google Shape;112;p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5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9" name="Google Shape;119;p5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50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21" name="Google Shape;121;p5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5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3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53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53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5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5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4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54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54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5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5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5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5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5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5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6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6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5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5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7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2" name="Google Shape;172;p5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6" name="Google Shape;176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5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0" name="Google Shape;180;p5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1" name="Google Shape;181;p5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0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84" name="Google Shape;184;p6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5" name="Google Shape;185;p6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88" name="Google Shape;188;p6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2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2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92" name="Google Shape;192;p62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93" name="Google Shape;193;p62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4" name="Google Shape;194;p6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3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7" name="Google Shape;197;p6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4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200" name="Google Shape;200;p64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1" name="Google Shape;201;p6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6"/>
          <p:cNvSpPr txBox="1">
            <a:spLocks noGrp="1"/>
          </p:cNvSpPr>
          <p:nvPr>
            <p:ph type="ctrTitle"/>
          </p:nvPr>
        </p:nvSpPr>
        <p:spPr>
          <a:xfrm>
            <a:off x="457200" y="1420284"/>
            <a:ext cx="5181600" cy="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25400" rIns="50800" bIns="254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66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25400" rIns="50800" bIns="25400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25400" rIns="50800" bIns="254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25400" rIns="50800" bIns="254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9" name="Google Shape;209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25400" rIns="50800" bIns="25400" anchor="ctr" anchorCtr="0">
            <a:normAutofit/>
          </a:bodyPr>
          <a:lstStyle>
            <a:lvl1pPr marL="0" lvl="0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6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7" name="Google Shape;217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68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1" name="Google Shape;221;p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69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7" name="Google Shape;227;p7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70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3" name="Google Shape;233;p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Google Shape;234;p7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7" name="Google Shape;237;p71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0" name="Google Shape;240;p7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7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7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7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72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9" name="Google Shape;24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1" name="Google Shape;251;p73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74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8" name="Google Shape;258;p7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9" name="Google Shape;259;p7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75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5" name="Google Shape;265;p7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7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Google Shape;268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Google Shape;269;p76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2" name="Google Shape;272;p7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Google Shape;273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" name="Google Shape;274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Google Shape;275;p77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8" name="Google Shape;278;p7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9" name="Google Shape;279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" name="Google Shape;281;p78"/>
          <p:cNvSpPr txBox="1">
            <a:spLocks noGrp="1"/>
          </p:cNvSpPr>
          <p:nvPr>
            <p:ph type="sldNum" idx="12"/>
          </p:nvPr>
        </p:nvSpPr>
        <p:spPr>
          <a:xfrm>
            <a:off x="9094070" y="62512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8317E-4EDE-43E6-8C2B-4FDB15AFC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BD96B-9C68-4F55-97D8-2D29664F2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C1E0C-46AA-462E-900E-B887A8BAA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0DEA0-40E6-456A-B623-93B4E5DCD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2ED31-97D7-48B7-BDF1-AD19E255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985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710C0-7747-497B-ADE8-5E688A2C6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D83B0-C79E-4407-B4A6-CF232E0D7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7787A-AACA-468C-A798-BFB1CD046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28F05-4409-4ADA-9324-2496C89BF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35DA1-0851-48EB-8CB6-365817D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719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8A38C-BF9C-4106-9315-0F4F6512C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9AC92-1F6E-4DE7-B6BA-FC260F39C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66366-B0A8-431B-BC88-F4EED89A8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ED253-B405-4942-962B-26D2E84B8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3B134-F3C8-4387-9B5C-27AF0A54D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836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28C4-A963-46A1-84AC-20256BB6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34087-6783-47BB-BD16-ECD848BACF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8B73A-BDE1-4987-99A3-694435A93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6ECC40-FA0A-4D60-802D-6DF34D24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BEA74-77DF-45FB-B0A8-1F727A532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96232-07CB-4168-8C0B-EBE29D04F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8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66FAC-2A9A-4604-ABB2-96071884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1F7EF-3AF4-4AD5-AD41-00B68BB2C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6C0BC1-AEED-4086-857E-5EA25835B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A5194-C34A-4D82-9EAC-9163F00AAF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4EDA5A-CF59-4386-9065-886FC4B01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0B3CB5-4ACA-45C0-80D9-142A9A3AE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2423F2-8494-4130-B57A-4D9C7A4B5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7C688-ADE8-4642-954E-D9D9EEE62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06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7CC7C-4713-463D-87A2-AE6B1713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1CF08D-5762-4AF4-AEDC-6ADDD69DF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6F8E4E-AD44-484C-B06C-F1C4C9B2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7561E-5657-43D7-875A-86FC2046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96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D9A439-9382-46D4-9174-2A9EF843F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4EF35-37FC-4276-BAD7-4DABEAB9F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6E760-ABB3-4524-A574-8FA16F6C8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30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53544-969C-436D-A54F-DB13D11B1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9A31B-8215-49F9-9855-EE99FCBCA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D3B3D-40BE-4A3D-BD8C-7790E0BC1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3CEAC-DA0F-4EC1-B5D3-9CC338FA5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501AD-A520-445C-9C15-68B76EE9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DA647-295F-45F7-A693-0AA9D2184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843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DCD74-6226-4ED0-BE1F-734354851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B69FA7-7167-474B-AA18-F39C352FF9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EC6FF1-20E5-4FC2-BD55-D33DB1220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785CC-5D55-4990-A16C-93535252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703D08-583D-4B8B-BA8E-2D2A9CB6A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553C3-018E-42E1-8553-1104AC50C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949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56228-FB72-4751-B3BF-1A1A2474A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D91845-F6C4-41B9-B6C5-8067846A7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F9ED5-6C50-4D88-AE5A-4E9C2E0F9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7BEF8-46B2-4F2D-A3F1-E1E4850F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553F3-0721-45A9-9DFD-7C838CED1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194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A79F68-BCB6-4BD7-9D9E-97C9EACC0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05ABA2-5E3C-4649-B1C3-9D33176E2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193BE-9499-4E04-A407-C3DD91059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100FB-1DDE-4859-A9BE-85314FA4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BEDA0-2C19-4144-BCC5-46110ED9C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024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729723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564760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6263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79953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66832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210028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53943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60594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527091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697488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20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3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7"/>
          <p:cNvSpPr/>
          <p:nvPr/>
        </p:nvSpPr>
        <p:spPr>
          <a:xfrm>
            <a:off x="0" y="6538912"/>
            <a:ext cx="12192000" cy="319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B3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6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29988" y="5961888"/>
            <a:ext cx="1390091" cy="40566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B557E2-EC70-4321-8A68-6C7CA9CF6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5FDD5-A639-4696-9531-18366F0B1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79DAB-A24E-4E93-8546-854A87E19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7CBA-6A80-4C1A-8BFF-76ABF1C210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37895-BC79-41BF-8C4D-984BD891C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6B1DC-62E0-44E8-AC5F-F431C9C7A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22952-7EDA-4962-8572-88DB2219C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1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037900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ziamiavaghn@vcu.edu" TargetMode="External"/><Relationship Id="rId2" Type="http://schemas.openxmlformats.org/officeDocument/2006/relationships/hyperlink" Target="mailto:kumarkempelsg@vcu.edu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hyperlink" Target="https://www.facebook.com/VCUSoMGradE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sp>
        <p:nvSpPr>
          <p:cNvPr id="296" name="Google Shape;296;p2"/>
          <p:cNvSpPr txBox="1"/>
          <p:nvPr/>
        </p:nvSpPr>
        <p:spPr>
          <a:xfrm>
            <a:off x="1110341" y="3901174"/>
            <a:ext cx="982979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Mike Grotewiel, Ph.D.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Senior Associate Dean for Graduate Education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School of Medicine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Virginia Commonwealth University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August 13, 2026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88" y="-4964"/>
            <a:ext cx="1217295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0" name="Google Shape;370;p8"/>
          <p:cNvGrpSpPr/>
          <p:nvPr/>
        </p:nvGrpSpPr>
        <p:grpSpPr>
          <a:xfrm>
            <a:off x="3451723" y="1654867"/>
            <a:ext cx="6743972" cy="3680498"/>
            <a:chOff x="3451723" y="2791833"/>
            <a:chExt cx="6743972" cy="3680498"/>
          </a:xfrm>
        </p:grpSpPr>
        <p:pic>
          <p:nvPicPr>
            <p:cNvPr id="371" name="Google Shape;371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51723" y="2791833"/>
              <a:ext cx="6743972" cy="36804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sp>
          <p:nvSpPr>
            <p:cNvPr id="372" name="Google Shape;372;p8"/>
            <p:cNvSpPr/>
            <p:nvPr/>
          </p:nvSpPr>
          <p:spPr>
            <a:xfrm>
              <a:off x="4075611" y="5050971"/>
              <a:ext cx="1236618" cy="296092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332609A-06BB-4A55-81DD-1C3D4EB7DC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4426" y="2595978"/>
            <a:ext cx="6366045" cy="4125947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374" name="Google Shape;37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51723" y="1209380"/>
            <a:ext cx="7391453" cy="33106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73" name="Google Shape;373;p8"/>
          <p:cNvSpPr txBox="1"/>
          <p:nvPr/>
        </p:nvSpPr>
        <p:spPr>
          <a:xfrm>
            <a:off x="3451723" y="762756"/>
            <a:ext cx="8209056" cy="419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email: official means of VCU communication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VCU Bulletin: official degree requirements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DegreeWorks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: official degree audit tool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VCU Alerts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76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63" name="Google Shape;363;p8"/>
          <p:cNvSpPr txBox="1"/>
          <p:nvPr/>
        </p:nvSpPr>
        <p:spPr>
          <a:xfrm>
            <a:off x="6349" y="761463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OTHER KEY INFORMATION</a:t>
            </a:r>
            <a:endParaRPr/>
          </a:p>
        </p:txBody>
      </p:sp>
      <p:cxnSp>
        <p:nvCxnSpPr>
          <p:cNvPr id="364" name="Google Shape;364;p8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5" name="Google Shape;365;p8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6" name="Google Shape;366;p8"/>
          <p:cNvGrpSpPr/>
          <p:nvPr/>
        </p:nvGrpSpPr>
        <p:grpSpPr>
          <a:xfrm>
            <a:off x="4325111" y="2112264"/>
            <a:ext cx="5221225" cy="4453128"/>
            <a:chOff x="2157412" y="14287"/>
            <a:chExt cx="7877175" cy="6829425"/>
          </a:xfrm>
        </p:grpSpPr>
        <p:pic>
          <p:nvPicPr>
            <p:cNvPr id="367" name="Google Shape;367;p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157412" y="14287"/>
              <a:ext cx="7877175" cy="682942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sp>
          <p:nvSpPr>
            <p:cNvPr id="368" name="Google Shape;368;p8"/>
            <p:cNvSpPr/>
            <p:nvPr/>
          </p:nvSpPr>
          <p:spPr>
            <a:xfrm>
              <a:off x="2525486" y="1062446"/>
              <a:ext cx="478971" cy="95794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4963274" y="1068420"/>
              <a:ext cx="871469" cy="89820"/>
            </a:xfrm>
            <a:prstGeom prst="rect">
              <a:avLst/>
            </a:prstGeom>
            <a:solidFill>
              <a:schemeClr val="dk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4E3A87-CADD-014A-9869-80D9DDBE4E4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32" y="0"/>
            <a:ext cx="121729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4ED3BE-C943-9B4F-869E-FF5524DFA6A0}"/>
              </a:ext>
            </a:extLst>
          </p:cNvPr>
          <p:cNvSpPr txBox="1"/>
          <p:nvPr/>
        </p:nvSpPr>
        <p:spPr>
          <a:xfrm>
            <a:off x="6349" y="767429"/>
            <a:ext cx="3096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ACTION ITEMS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STUDENTS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9DF838-4022-4B47-B38A-A2E765A0907B}"/>
              </a:ext>
            </a:extLst>
          </p:cNvPr>
          <p:cNvCxnSpPr>
            <a:cxnSpLocks/>
          </p:cNvCxnSpPr>
          <p:nvPr/>
        </p:nvCxnSpPr>
        <p:spPr>
          <a:xfrm>
            <a:off x="150125" y="1599603"/>
            <a:ext cx="278414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3BC6CCE-B2F9-44A7-AD68-7B4C207EDCB4}"/>
              </a:ext>
            </a:extLst>
          </p:cNvPr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0876" y="244209"/>
            <a:ext cx="8832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https://medschool.vcu.edu/education/graduate/current-students/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09B16B-2B79-418E-B438-412A3F753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3"/>
          <a:stretch/>
        </p:blipFill>
        <p:spPr bwMode="auto">
          <a:xfrm>
            <a:off x="3852154" y="826850"/>
            <a:ext cx="7013386" cy="54965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316435" y="4555280"/>
            <a:ext cx="8084824" cy="1034003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5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5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8/18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meet with Program Directors, register for classes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8/18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initiate training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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62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sp>
        <p:nvSpPr>
          <p:cNvPr id="296" name="Google Shape;296;p2"/>
          <p:cNvSpPr txBox="1"/>
          <p:nvPr/>
        </p:nvSpPr>
        <p:spPr>
          <a:xfrm>
            <a:off x="1110341" y="3901174"/>
            <a:ext cx="9829799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Debbie Roberts, </a:t>
            </a:r>
            <a:r>
              <a:rPr lang="en-US" sz="2800" b="0" i="0" u="none" strike="noStrike" cap="none" dirty="0">
                <a:solidFill>
                  <a:srgbClr val="333333"/>
                </a:solidFill>
                <a:latin typeface="+mn-lt"/>
                <a:ea typeface="Roboto"/>
                <a:cs typeface="Roboto"/>
                <a:sym typeface="Roboto"/>
              </a:rPr>
              <a:t>M.Ed.</a:t>
            </a:r>
            <a:endParaRPr lang="en-US" sz="2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Division for Academic Success </a:t>
            </a:r>
            <a:endParaRPr lang="en-US" sz="2400" dirty="0">
              <a:latin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Assistant Director</a:t>
            </a:r>
            <a:endParaRPr lang="en-US" sz="2400" dirty="0">
              <a:latin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Virginia Commonwealth University</a:t>
            </a:r>
            <a:endParaRPr lang="en-US" sz="2400" dirty="0">
              <a:latin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lang="en-US" sz="2400" dirty="0">
              <a:latin typeface="+mn-lt"/>
            </a:endParaRPr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7201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en-US"/>
            </a:br>
            <a:br>
              <a:rPr lang="en-US"/>
            </a:br>
            <a:r>
              <a:rPr lang="en-US" b="1" i="1" u="sng"/>
              <a:t>Division of Academic Success</a:t>
            </a:r>
            <a:br>
              <a:rPr lang="en-US"/>
            </a:br>
            <a:endParaRPr/>
          </a:p>
        </p:txBody>
      </p:sp>
      <p:sp>
        <p:nvSpPr>
          <p:cNvPr id="415" name="Google Shape;415;p13"/>
          <p:cNvSpPr txBox="1">
            <a:spLocks noGrp="1"/>
          </p:cNvSpPr>
          <p:nvPr>
            <p:ph type="body" idx="1"/>
          </p:nvPr>
        </p:nvSpPr>
        <p:spPr>
          <a:xfrm>
            <a:off x="1981200" y="1295401"/>
            <a:ext cx="8229600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dirty="0"/>
              <a:t>The Division for Academic Success (DAS) offers </a:t>
            </a:r>
            <a:r>
              <a:rPr lang="en-US" b="1" u="sng" dirty="0"/>
              <a:t>disability</a:t>
            </a:r>
            <a:r>
              <a:rPr lang="en-US" dirty="0"/>
              <a:t> and </a:t>
            </a:r>
            <a:r>
              <a:rPr lang="en-US" b="1" u="sng" dirty="0"/>
              <a:t>academic</a:t>
            </a:r>
            <a:r>
              <a:rPr lang="en-US" dirty="0"/>
              <a:t> support services to students in the VCU Health Sciences schools.</a:t>
            </a:r>
            <a:endParaRPr dirty="0"/>
          </a:p>
        </p:txBody>
      </p:sp>
      <p:pic>
        <p:nvPicPr>
          <p:cNvPr id="416" name="Google Shape;4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2406" y="3664857"/>
            <a:ext cx="2217150" cy="181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">
            <a:off x="6574071" y="3700659"/>
            <a:ext cx="2337700" cy="181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Academic Accommodations</a:t>
            </a:r>
            <a:endParaRPr/>
          </a:p>
        </p:txBody>
      </p:sp>
      <p:sp>
        <p:nvSpPr>
          <p:cNvPr id="423" name="Google Shape;423;p1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student with an ADA qualifying disability or condition has the right to request reasonable academic accommodations. </a:t>
            </a:r>
            <a:endParaRPr dirty="0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118"/>
              <a:buNone/>
            </a:pPr>
            <a:r>
              <a:rPr lang="en-US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2400" b="1" dirty="0">
              <a:solidFill>
                <a:schemeClr val="dk1"/>
              </a:solidFill>
              <a:highlight>
                <a:srgbClr val="000000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26698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62298"/>
              <a:buFont typeface="Times New Roman"/>
              <a:buChar char="❖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Accommodations are granted to students who have a </a:t>
            </a:r>
            <a:r>
              <a:rPr lang="en-US" b="1" i="1" u="sng" dirty="0">
                <a:latin typeface="Times New Roman"/>
                <a:ea typeface="Times New Roman"/>
                <a:cs typeface="Times New Roman"/>
                <a:sym typeface="Times New Roman"/>
              </a:rPr>
              <a:t>documented disability</a:t>
            </a:r>
            <a:endParaRPr dirty="0"/>
          </a:p>
          <a:p>
            <a:pPr marL="9144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endParaRPr b="1" i="1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26698" algn="l" rtl="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ct val="62298"/>
              <a:buFont typeface="Times New Roman"/>
              <a:buChar char="❖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Accommodations allow students </a:t>
            </a:r>
            <a:r>
              <a:rPr lang="en-US" b="1" i="1" u="sng" dirty="0">
                <a:latin typeface="Times New Roman"/>
                <a:ea typeface="Times New Roman"/>
                <a:cs typeface="Times New Roman"/>
                <a:sym typeface="Times New Roman"/>
              </a:rPr>
              <a:t>access</a:t>
            </a: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 to demonstrate their knowledge of the content of the curriculum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8118"/>
              <a:buNone/>
            </a:pP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8118"/>
              <a:buNone/>
            </a:pP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26698" algn="l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ct val="62298"/>
              <a:buFont typeface="Times New Roman"/>
              <a:buChar char="❖"/>
            </a:pP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Accommodations </a:t>
            </a:r>
            <a:r>
              <a:rPr lang="en-US" b="1" i="1" u="sng" dirty="0">
                <a:latin typeface="Times New Roman"/>
                <a:ea typeface="Times New Roman"/>
                <a:cs typeface="Times New Roman"/>
                <a:sym typeface="Times New Roman"/>
              </a:rPr>
              <a:t>do not </a:t>
            </a:r>
            <a: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  <a:t> compromise the technical standards of the program</a:t>
            </a:r>
            <a:endParaRPr dirty="0"/>
          </a:p>
          <a:p>
            <a:pPr marL="342900" lvl="0" indent="-18542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11111"/>
              <a:buFont typeface="Calibri"/>
              <a:buNone/>
            </a:pPr>
            <a:r>
              <a:rPr lang="en-US" b="1"/>
              <a:t>Academic Support Services</a:t>
            </a:r>
            <a:br>
              <a:rPr lang="en-US" b="1"/>
            </a:br>
            <a:r>
              <a:rPr lang="en-US" sz="3200" b="1"/>
              <a:t>(available for every student) </a:t>
            </a:r>
            <a:endParaRPr/>
          </a:p>
        </p:txBody>
      </p:sp>
      <p:sp>
        <p:nvSpPr>
          <p:cNvPr id="430" name="Google Shape;430;p15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Study Skills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Exam/Test-taking Skills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Note-taking Skills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Time Management Strategies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Learning Connection Inventory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431" name="Google Shape;431;p15"/>
          <p:cNvSpPr txBox="1"/>
          <p:nvPr/>
        </p:nvSpPr>
        <p:spPr>
          <a:xfrm>
            <a:off x="2133600" y="4800600"/>
            <a:ext cx="8001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das.vcu.edu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acadsuccess@vcu.edu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sp>
        <p:nvSpPr>
          <p:cNvPr id="296" name="Google Shape;296;p2"/>
          <p:cNvSpPr txBox="1"/>
          <p:nvPr/>
        </p:nvSpPr>
        <p:spPr>
          <a:xfrm>
            <a:off x="1110341" y="3901174"/>
            <a:ext cx="9829799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Eva Melendez, Ph.D.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Senior Staff Clinician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University Counseling Services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Virginia Commonwealth University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952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6A2BC"/>
            </a:gs>
            <a:gs pos="100000">
              <a:srgbClr val="033745"/>
            </a:gs>
          </a:gsLst>
          <a:lin ang="8100019" scaled="0"/>
        </a:gra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7"/>
          <p:cNvSpPr txBox="1"/>
          <p:nvPr/>
        </p:nvSpPr>
        <p:spPr>
          <a:xfrm>
            <a:off x="7013433" y="2162167"/>
            <a:ext cx="4788800" cy="430883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Website: https://counseling.vcu.edu/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Phone number: 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(804) 828-6200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Mon 10am-7pm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Tue,Thu, Fri 8am-5pm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Wed 11:30am-5pm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Crisis: 24hr/day</a:t>
            </a:r>
            <a:endParaRPr sz="2400" b="0" i="0" u="none" strike="noStrike" cap="none">
              <a:solidFill>
                <a:srgbClr val="FFFFFF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pic>
        <p:nvPicPr>
          <p:cNvPr id="445" name="Google Shape;445;p17"/>
          <p:cNvPicPr preferRelativeResize="0"/>
          <p:nvPr/>
        </p:nvPicPr>
        <p:blipFill rotWithShape="1">
          <a:blip r:embed="rId3">
            <a:alphaModFix/>
          </a:blip>
          <a:srcRect l="31040" t="23436" r="12917" b="21222"/>
          <a:stretch/>
        </p:blipFill>
        <p:spPr>
          <a:xfrm>
            <a:off x="517203" y="2705967"/>
            <a:ext cx="61736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3034" y="162969"/>
            <a:ext cx="9665932" cy="169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6A2BC"/>
            </a:gs>
            <a:gs pos="100000">
              <a:srgbClr val="033745"/>
            </a:gs>
          </a:gsLst>
          <a:lin ang="8100019" scaled="0"/>
        </a:gra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"/>
          <p:cNvSpPr/>
          <p:nvPr/>
        </p:nvSpPr>
        <p:spPr>
          <a:xfrm>
            <a:off x="1054267" y="1986067"/>
            <a:ext cx="2870567" cy="2881000"/>
          </a:xfrm>
          <a:prstGeom prst="flowChartOffpage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7" b="0" i="0" u="none" strike="noStrike" cap="non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Outreach</a:t>
            </a:r>
            <a:endParaRPr sz="2667" b="0" i="0" u="none" strike="noStrike" cap="non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52" name="Google Shape;452;p18"/>
          <p:cNvSpPr/>
          <p:nvPr/>
        </p:nvSpPr>
        <p:spPr>
          <a:xfrm>
            <a:off x="4610267" y="1986067"/>
            <a:ext cx="2870567" cy="2881000"/>
          </a:xfrm>
          <a:prstGeom prst="flowChartOffpageConnector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7" b="0" i="0" u="none" strike="noStrike" cap="non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Crisis Services</a:t>
            </a:r>
            <a:endParaRPr sz="2667" b="0" i="0" u="none" strike="noStrike" cap="non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53" name="Google Shape;453;p18"/>
          <p:cNvSpPr/>
          <p:nvPr/>
        </p:nvSpPr>
        <p:spPr>
          <a:xfrm>
            <a:off x="8166267" y="1986067"/>
            <a:ext cx="2870567" cy="2881000"/>
          </a:xfrm>
          <a:prstGeom prst="flowChartOffpageConnector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7" b="0" i="0" u="none" strike="noStrike" cap="non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Clinical Services</a:t>
            </a:r>
            <a:endParaRPr sz="2667" b="0" i="0" u="none" strike="noStrike" cap="non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54" name="Google Shape;454;p18"/>
          <p:cNvSpPr txBox="1"/>
          <p:nvPr/>
        </p:nvSpPr>
        <p:spPr>
          <a:xfrm>
            <a:off x="1551367" y="4765468"/>
            <a:ext cx="9377600" cy="6155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Confidentiality - few exceptions - not shared with the school</a:t>
            </a:r>
            <a:endParaRPr sz="2400" b="0" i="1" u="none" strike="noStrike" cap="none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455" name="Google Shape;45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3034" y="162969"/>
            <a:ext cx="9665932" cy="169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18"/>
          <p:cNvSpPr/>
          <p:nvPr/>
        </p:nvSpPr>
        <p:spPr>
          <a:xfrm>
            <a:off x="1" y="5440501"/>
            <a:ext cx="2385967" cy="1350300"/>
          </a:xfrm>
          <a:prstGeom prst="flowChartPreparation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Survivor Support Services</a:t>
            </a:r>
            <a:endParaRPr sz="1867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8"/>
          <p:cNvSpPr/>
          <p:nvPr/>
        </p:nvSpPr>
        <p:spPr>
          <a:xfrm>
            <a:off x="9806034" y="5440501"/>
            <a:ext cx="2385967" cy="1350300"/>
          </a:xfrm>
          <a:prstGeom prst="flowChartPreparation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Rams in Recovery</a:t>
            </a:r>
            <a:endParaRPr sz="1867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9"/>
          <p:cNvSpPr/>
          <p:nvPr/>
        </p:nvSpPr>
        <p:spPr>
          <a:xfrm>
            <a:off x="-16167" y="5177667"/>
            <a:ext cx="12208000" cy="1680400"/>
          </a:xfrm>
          <a:prstGeom prst="rect">
            <a:avLst/>
          </a:prstGeom>
          <a:solidFill>
            <a:srgbClr val="144773"/>
          </a:solidFill>
          <a:ln>
            <a:noFill/>
          </a:ln>
        </p:spPr>
        <p:txBody>
          <a:bodyPr spcFirstLastPara="1" wrap="square" lIns="135425" tIns="135425" rIns="135425" bIns="135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9"/>
          <p:cNvSpPr/>
          <p:nvPr/>
        </p:nvSpPr>
        <p:spPr>
          <a:xfrm>
            <a:off x="2609453" y="1538284"/>
            <a:ext cx="3737200" cy="753200"/>
          </a:xfrm>
          <a:prstGeom prst="roundRect">
            <a:avLst>
              <a:gd name="adj" fmla="val 11392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425" tIns="135425" rIns="135425" bIns="135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9"/>
          <p:cNvSpPr/>
          <p:nvPr/>
        </p:nvSpPr>
        <p:spPr>
          <a:xfrm>
            <a:off x="2609453" y="3155705"/>
            <a:ext cx="3737200" cy="753200"/>
          </a:xfrm>
          <a:prstGeom prst="roundRect">
            <a:avLst>
              <a:gd name="adj" fmla="val 11392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425" tIns="135425" rIns="135425" bIns="135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9"/>
          <p:cNvSpPr/>
          <p:nvPr/>
        </p:nvSpPr>
        <p:spPr>
          <a:xfrm>
            <a:off x="2609467" y="2413377"/>
            <a:ext cx="3737200" cy="753200"/>
          </a:xfrm>
          <a:prstGeom prst="roundRect">
            <a:avLst>
              <a:gd name="adj" fmla="val 11392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425" tIns="135425" rIns="135425" bIns="135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9"/>
          <p:cNvSpPr/>
          <p:nvPr/>
        </p:nvSpPr>
        <p:spPr>
          <a:xfrm>
            <a:off x="2609467" y="4030800"/>
            <a:ext cx="3737200" cy="753200"/>
          </a:xfrm>
          <a:prstGeom prst="roundRect">
            <a:avLst>
              <a:gd name="adj" fmla="val 11392"/>
            </a:avLst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425" tIns="135425" rIns="135425" bIns="135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7" name="Google Shape;46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849" y="611591"/>
            <a:ext cx="1218751" cy="43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4956" y="4176613"/>
            <a:ext cx="335552" cy="33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64037" y="1684467"/>
            <a:ext cx="376892" cy="376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79988" y="2581317"/>
            <a:ext cx="313001" cy="31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91615" y="3308590"/>
            <a:ext cx="335551" cy="335551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19"/>
          <p:cNvSpPr txBox="1"/>
          <p:nvPr/>
        </p:nvSpPr>
        <p:spPr>
          <a:xfrm>
            <a:off x="525233" y="189067"/>
            <a:ext cx="9708400" cy="10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31B0CD"/>
                </a:solidFill>
                <a:latin typeface="Bitter SemiBold"/>
                <a:ea typeface="Bitter SemiBold"/>
                <a:cs typeface="Bitter SemiBold"/>
                <a:sym typeface="Bitter SemiBold"/>
              </a:rPr>
              <a:t>Your Virtual Health and Well-Being Resources</a:t>
            </a:r>
            <a:endParaRPr sz="2533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3" b="0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Available on the TimelyCare app or </a:t>
            </a:r>
            <a:r>
              <a:rPr lang="en-US" sz="1733" b="1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timelycare.com/vcu</a:t>
            </a:r>
            <a:endParaRPr sz="2533" b="1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3" name="Google Shape;473;p19"/>
          <p:cNvSpPr txBox="1"/>
          <p:nvPr/>
        </p:nvSpPr>
        <p:spPr>
          <a:xfrm>
            <a:off x="3320533" y="2550800"/>
            <a:ext cx="2897200" cy="5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TalkNow</a:t>
            </a:r>
            <a:endParaRPr sz="1600" b="1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 b="0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24/7, on-demand emotional support to talk about anything.</a:t>
            </a:r>
            <a:endParaRPr sz="1467" b="0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4" name="Google Shape;474;p19"/>
          <p:cNvSpPr txBox="1"/>
          <p:nvPr/>
        </p:nvSpPr>
        <p:spPr>
          <a:xfrm>
            <a:off x="3320533" y="4226412"/>
            <a:ext cx="2897200" cy="3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Scheduled Counseling</a:t>
            </a:r>
            <a:endParaRPr sz="1600" b="1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 b="0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Choose your preferred day, time, and mental health provider.</a:t>
            </a:r>
            <a:endParaRPr sz="1467" b="0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5" name="Google Shape;475;p19"/>
          <p:cNvSpPr txBox="1"/>
          <p:nvPr/>
        </p:nvSpPr>
        <p:spPr>
          <a:xfrm>
            <a:off x="3359045" y="1684084"/>
            <a:ext cx="2897200" cy="5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Health Coaching</a:t>
            </a:r>
            <a:endParaRPr sz="1600" b="1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 b="0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Use this to help develop healthy lifestyle behaviors.</a:t>
            </a:r>
            <a:endParaRPr sz="1467" b="0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6" name="Google Shape;476;p19"/>
          <p:cNvSpPr txBox="1"/>
          <p:nvPr/>
        </p:nvSpPr>
        <p:spPr>
          <a:xfrm>
            <a:off x="3359045" y="3323700"/>
            <a:ext cx="2694400" cy="4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Self-Care Content</a:t>
            </a:r>
            <a:endParaRPr sz="1600" b="1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 b="0" i="0" u="none" strike="noStrike" cap="none">
                <a:solidFill>
                  <a:srgbClr val="144773"/>
                </a:solidFill>
                <a:latin typeface="Inter"/>
                <a:ea typeface="Inter"/>
                <a:cs typeface="Inter"/>
                <a:sym typeface="Inter"/>
              </a:rPr>
              <a:t>Visit the “Explore” page for guided self-care content.</a:t>
            </a:r>
            <a:endParaRPr sz="1467" b="0" i="0" u="none" strike="noStrike" cap="none">
              <a:solidFill>
                <a:srgbClr val="14477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77" name="Google Shape;477;p19"/>
          <p:cNvGrpSpPr/>
          <p:nvPr/>
        </p:nvGrpSpPr>
        <p:grpSpPr>
          <a:xfrm>
            <a:off x="6179618" y="5559477"/>
            <a:ext cx="1724284" cy="260400"/>
            <a:chOff x="4812638" y="4568258"/>
            <a:chExt cx="1293213" cy="195300"/>
          </a:xfrm>
        </p:grpSpPr>
        <p:pic>
          <p:nvPicPr>
            <p:cNvPr id="478" name="Google Shape;478;p1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812638" y="4569170"/>
              <a:ext cx="193450" cy="1934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9" name="Google Shape;479;p19"/>
            <p:cNvSpPr txBox="1"/>
            <p:nvPr/>
          </p:nvSpPr>
          <p:spPr>
            <a:xfrm>
              <a:off x="5030351" y="4568258"/>
              <a:ext cx="1075500" cy="19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@timelycare</a:t>
              </a:r>
              <a:endParaRPr sz="3733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80" name="Google Shape;480;p19"/>
          <p:cNvGrpSpPr/>
          <p:nvPr/>
        </p:nvGrpSpPr>
        <p:grpSpPr>
          <a:xfrm>
            <a:off x="6185452" y="5922177"/>
            <a:ext cx="1795816" cy="260400"/>
            <a:chOff x="5945389" y="4568258"/>
            <a:chExt cx="1346862" cy="195300"/>
          </a:xfrm>
        </p:grpSpPr>
        <p:pic>
          <p:nvPicPr>
            <p:cNvPr id="481" name="Google Shape;481;p1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945389" y="4573077"/>
              <a:ext cx="185628" cy="185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2" name="Google Shape;482;p19"/>
            <p:cNvSpPr txBox="1"/>
            <p:nvPr/>
          </p:nvSpPr>
          <p:spPr>
            <a:xfrm>
              <a:off x="6154351" y="4568258"/>
              <a:ext cx="1137900" cy="19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@timelycare</a:t>
              </a:r>
              <a:endParaRPr sz="3733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83" name="Google Shape;483;p19"/>
          <p:cNvGrpSpPr/>
          <p:nvPr/>
        </p:nvGrpSpPr>
        <p:grpSpPr>
          <a:xfrm>
            <a:off x="6185453" y="6284877"/>
            <a:ext cx="2081416" cy="260400"/>
            <a:chOff x="7089289" y="4568258"/>
            <a:chExt cx="1561062" cy="195300"/>
          </a:xfrm>
        </p:grpSpPr>
        <p:pic>
          <p:nvPicPr>
            <p:cNvPr id="484" name="Google Shape;484;p1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089289" y="4573077"/>
              <a:ext cx="185628" cy="185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5" name="Google Shape;485;p19"/>
            <p:cNvSpPr txBox="1"/>
            <p:nvPr/>
          </p:nvSpPr>
          <p:spPr>
            <a:xfrm>
              <a:off x="7303351" y="4568258"/>
              <a:ext cx="1347000" cy="19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@timely_care</a:t>
              </a:r>
              <a:endParaRPr sz="3733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86" name="Google Shape;486;p19"/>
          <p:cNvGrpSpPr/>
          <p:nvPr/>
        </p:nvGrpSpPr>
        <p:grpSpPr>
          <a:xfrm>
            <a:off x="338900" y="5403230"/>
            <a:ext cx="1724321" cy="1200461"/>
            <a:chOff x="3894025" y="727850"/>
            <a:chExt cx="909900" cy="909900"/>
          </a:xfrm>
        </p:grpSpPr>
        <p:sp>
          <p:nvSpPr>
            <p:cNvPr id="487" name="Google Shape;487;p19"/>
            <p:cNvSpPr/>
            <p:nvPr/>
          </p:nvSpPr>
          <p:spPr>
            <a:xfrm>
              <a:off x="3894025" y="727850"/>
              <a:ext cx="909900" cy="9099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5425" tIns="135425" rIns="135425" bIns="135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9"/>
            <p:cNvSpPr txBox="1"/>
            <p:nvPr/>
          </p:nvSpPr>
          <p:spPr>
            <a:xfrm>
              <a:off x="4006225" y="1003850"/>
              <a:ext cx="685500" cy="35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425" tIns="135425" rIns="135425" bIns="13542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QR CODE HERE</a:t>
              </a:r>
              <a:endParaRPr sz="3733" b="0" i="0" u="none" strike="noStrike" cap="none">
                <a:solidFill>
                  <a:srgbClr val="204667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489" name="Google Shape;489;p19"/>
          <p:cNvSpPr txBox="1"/>
          <p:nvPr/>
        </p:nvSpPr>
        <p:spPr>
          <a:xfrm>
            <a:off x="2289533" y="5441451"/>
            <a:ext cx="37640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rgbClr val="EAB552"/>
                </a:solidFill>
                <a:latin typeface="Bitter SemiBold"/>
                <a:ea typeface="Bitter SemiBold"/>
                <a:cs typeface="Bitter SemiBold"/>
                <a:sym typeface="Bitter SemiBold"/>
              </a:rPr>
              <a:t>Scan the QR Code to access care.</a:t>
            </a:r>
            <a:endParaRPr sz="4000" b="0" i="0" u="none" strike="noStrike" cap="none">
              <a:solidFill>
                <a:srgbClr val="EAB552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sp>
        <p:nvSpPr>
          <p:cNvPr id="490" name="Google Shape;490;p19"/>
          <p:cNvSpPr txBox="1"/>
          <p:nvPr/>
        </p:nvSpPr>
        <p:spPr>
          <a:xfrm>
            <a:off x="2289533" y="5827525"/>
            <a:ext cx="3115200" cy="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0" i="0" u="none" strike="noStrike" cap="none">
                <a:solidFill>
                  <a:srgbClr val="FFFFFF"/>
                </a:solidFill>
                <a:latin typeface="Bitter SemiBold"/>
                <a:ea typeface="Bitter SemiBold"/>
                <a:cs typeface="Bitter SemiBold"/>
                <a:sym typeface="Bitter SemiBold"/>
              </a:rPr>
              <a:t>It’s for Students.</a:t>
            </a:r>
            <a:endParaRPr sz="2933" b="0" i="0" u="none" strike="noStrike" cap="none">
              <a:solidFill>
                <a:srgbClr val="FFFFFF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grpSp>
        <p:nvGrpSpPr>
          <p:cNvPr id="491" name="Google Shape;491;p19"/>
          <p:cNvGrpSpPr/>
          <p:nvPr/>
        </p:nvGrpSpPr>
        <p:grpSpPr>
          <a:xfrm>
            <a:off x="2289534" y="6137335"/>
            <a:ext cx="2329631" cy="432800"/>
            <a:chOff x="1670225" y="4659025"/>
            <a:chExt cx="1747223" cy="324600"/>
          </a:xfrm>
        </p:grpSpPr>
        <p:sp>
          <p:nvSpPr>
            <p:cNvPr id="492" name="Google Shape;492;p19"/>
            <p:cNvSpPr/>
            <p:nvPr/>
          </p:nvSpPr>
          <p:spPr>
            <a:xfrm>
              <a:off x="1670225" y="4659025"/>
              <a:ext cx="1314600" cy="324600"/>
            </a:xfrm>
            <a:prstGeom prst="rect">
              <a:avLst/>
            </a:prstGeom>
            <a:solidFill>
              <a:srgbClr val="31B0CD"/>
            </a:solidFill>
            <a:ln>
              <a:noFill/>
            </a:ln>
          </p:spPr>
          <p:txBody>
            <a:bodyPr spcFirstLastPara="1" wrap="square" lIns="135425" tIns="135425" rIns="135425" bIns="135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19"/>
            <p:cNvSpPr txBox="1"/>
            <p:nvPr/>
          </p:nvSpPr>
          <p:spPr>
            <a:xfrm>
              <a:off x="1724248" y="4719679"/>
              <a:ext cx="1693200" cy="19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33" b="0" i="0" u="none" strike="noStrike" cap="none">
                  <a:solidFill>
                    <a:srgbClr val="FFFFFF"/>
                  </a:solidFill>
                  <a:latin typeface="Bitter SemiBold"/>
                  <a:ea typeface="Bitter SemiBold"/>
                  <a:cs typeface="Bitter SemiBold"/>
                  <a:sym typeface="Bitter SemiBold"/>
                </a:rPr>
                <a:t>FOR FREE.</a:t>
              </a:r>
              <a:endParaRPr sz="2933" b="0" i="0" u="none" strike="noStrike" cap="none">
                <a:solidFill>
                  <a:srgbClr val="FFFFFF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</p:grpSp>
      <p:grpSp>
        <p:nvGrpSpPr>
          <p:cNvPr id="494" name="Google Shape;494;p19"/>
          <p:cNvGrpSpPr/>
          <p:nvPr/>
        </p:nvGrpSpPr>
        <p:grpSpPr>
          <a:xfrm>
            <a:off x="8575702" y="1045960"/>
            <a:ext cx="3223292" cy="5557531"/>
            <a:chOff x="1750147" y="454919"/>
            <a:chExt cx="1880275" cy="3766625"/>
          </a:xfrm>
        </p:grpSpPr>
        <p:pic>
          <p:nvPicPr>
            <p:cNvPr id="495" name="Google Shape;495;p1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852550" y="560350"/>
              <a:ext cx="1675500" cy="3581700"/>
            </a:xfrm>
            <a:prstGeom prst="roundRect">
              <a:avLst>
                <a:gd name="adj" fmla="val 7837"/>
              </a:avLst>
            </a:prstGeom>
            <a:noFill/>
            <a:ln>
              <a:noFill/>
            </a:ln>
          </p:spPr>
        </p:pic>
        <p:pic>
          <p:nvPicPr>
            <p:cNvPr id="496" name="Google Shape;496;p19"/>
            <p:cNvPicPr preferRelativeResize="0"/>
            <p:nvPr/>
          </p:nvPicPr>
          <p:blipFill rotWithShape="1">
            <a:blip r:embed="rId12">
              <a:alphaModFix/>
            </a:blip>
            <a:srcRect l="6360" t="3600" r="6035" b="3608"/>
            <a:stretch/>
          </p:blipFill>
          <p:spPr>
            <a:xfrm>
              <a:off x="1750147" y="454919"/>
              <a:ext cx="1880275" cy="3766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7" name="Google Shape;497;p1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37934" y="5403226"/>
            <a:ext cx="1218751" cy="1218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sp>
        <p:nvSpPr>
          <p:cNvPr id="296" name="Google Shape;296;p2"/>
          <p:cNvSpPr txBox="1"/>
          <p:nvPr/>
        </p:nvSpPr>
        <p:spPr>
          <a:xfrm>
            <a:off x="1110341" y="3901174"/>
            <a:ext cx="9829799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Stephen Kates, M.D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Interim Dean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School of Medicine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Virginia Commonwealth University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5392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04;p20">
            <a:extLst>
              <a:ext uri="{FF2B5EF4-FFF2-40B4-BE49-F238E27FC236}">
                <a16:creationId xmlns:a16="http://schemas.microsoft.com/office/drawing/2014/main" id="{76A27B2A-A85E-48A2-8C43-2DBDF6EB6462}"/>
              </a:ext>
            </a:extLst>
          </p:cNvPr>
          <p:cNvSpPr txBox="1"/>
          <p:nvPr/>
        </p:nvSpPr>
        <p:spPr>
          <a:xfrm>
            <a:off x="2246622" y="3547167"/>
            <a:ext cx="835210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Anita Navarro, EdD, moderator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Student Panel “What to Expect in Graduate School” 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Jean Patrick Gonzales, PhD Biochemistry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Kendal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Madar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PreMed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CERT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Parker Phillips, MS Genetic Counseling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Jadon Porch, PhD Human Genetics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Isabella Steiner,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PreMed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CERT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812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12;p21">
            <a:extLst>
              <a:ext uri="{FF2B5EF4-FFF2-40B4-BE49-F238E27FC236}">
                <a16:creationId xmlns:a16="http://schemas.microsoft.com/office/drawing/2014/main" id="{EECEEF1C-D17A-42F7-B826-EDFE65B592DD}"/>
              </a:ext>
            </a:extLst>
          </p:cNvPr>
          <p:cNvSpPr txBox="1"/>
          <p:nvPr/>
        </p:nvSpPr>
        <p:spPr>
          <a:xfrm>
            <a:off x="1011488" y="3551665"/>
            <a:ext cx="9829799" cy="327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Gilbert Glago, PhD Microbiology &amp; Immunology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Graduate Student Leadership Council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</a:pPr>
            <a:endParaRPr sz="5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Sachin Kumar Kempelingaiah, PhD Biochemistry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International Student Group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lang="en-US" sz="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Shelbey Strandberg, PhD Neuroscience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 in Science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lang="en-US" sz="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Jess Bell, PhD Human Genetics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CMGM Graduate Student Group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5366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2"/>
          <p:cNvSpPr txBox="1">
            <a:spLocks noGrp="1"/>
          </p:cNvSpPr>
          <p:nvPr>
            <p:ph type="title"/>
          </p:nvPr>
        </p:nvSpPr>
        <p:spPr>
          <a:xfrm>
            <a:off x="761999" y="1143487"/>
            <a:ext cx="3062749" cy="1648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-US" sz="3000" b="1"/>
              <a:t>Graduate Student Leadership Council(GSLC)</a:t>
            </a:r>
            <a:endParaRPr/>
          </a:p>
        </p:txBody>
      </p:sp>
      <p:pic>
        <p:nvPicPr>
          <p:cNvPr id="519" name="Google Shape;519;p22" descr="Logo - Vcu Rams Clip Art, HD Png Download - kindpng"/>
          <p:cNvPicPr preferRelativeResize="0"/>
          <p:nvPr/>
        </p:nvPicPr>
        <p:blipFill rotWithShape="1">
          <a:blip r:embed="rId3">
            <a:alphaModFix/>
          </a:blip>
          <a:srcRect t="3241" b="15428"/>
          <a:stretch/>
        </p:blipFill>
        <p:spPr>
          <a:xfrm>
            <a:off x="849920" y="2969340"/>
            <a:ext cx="2746000" cy="153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2" descr="Best Social Work Advocacy Guide with Examples and Free Checklist – Social  Work Portal"/>
          <p:cNvPicPr preferRelativeResize="0"/>
          <p:nvPr/>
        </p:nvPicPr>
        <p:blipFill rotWithShape="1">
          <a:blip r:embed="rId4">
            <a:alphaModFix/>
          </a:blip>
          <a:srcRect t="3540" b="12605"/>
          <a:stretch/>
        </p:blipFill>
        <p:spPr>
          <a:xfrm>
            <a:off x="849920" y="4555602"/>
            <a:ext cx="2743200" cy="1535429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22"/>
          <p:cNvSpPr txBox="1">
            <a:spLocks noGrp="1"/>
          </p:cNvSpPr>
          <p:nvPr>
            <p:ph type="body" idx="1"/>
          </p:nvPr>
        </p:nvSpPr>
        <p:spPr>
          <a:xfrm>
            <a:off x="4018547" y="276733"/>
            <a:ext cx="8013032" cy="637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WHO ARE WE? 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The 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Graduate Student Leadership Council (GSLC)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 is a student-led initiative composed of representatives from each biomedical research department at VCU School of Medicine. 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228600" lvl="0" indent="-13017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GSLC was created to: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Empower students to advocate for academic, professional, and personal development needs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Serve as a bridge between graduate students and the SOM Office of Graduate Education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Collaborate with faculty to enhance the overall student experience</a:t>
            </a:r>
          </a:p>
          <a:p>
            <a:pPr marL="45720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Has GSLC Done So Far?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Mentorship Evaluation and Advocacy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19" lvl="2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Assess the quality of mentorship students receive from their primary advisors.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Mentee Self-Assessment Survey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1200119" lvl="2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Understand how students view their own roles in the mentor-mentee relationship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</a:b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</a:b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</a:b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</a:b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EACC90-D3B7-63AF-0917-C25AAB136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856D1-9468-3122-1BA5-EE7C2D8E5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10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VCU School of Medicine International Student Group (SOMIS)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B9B179-E416-2396-0A5A-AF2554E33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63094"/>
            <a:ext cx="4994427" cy="3745820"/>
          </a:xfrm>
          <a:prstGeom prst="rect">
            <a:avLst/>
          </a:prstGeom>
        </p:spPr>
      </p:pic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BBD1D7EF-CE37-8F94-4088-70F063401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398" y="1825625"/>
            <a:ext cx="5257800" cy="435133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President (RIGHT): Sachin Kumar Kempelingaiah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1</a:t>
            </a:r>
            <a:r>
              <a:rPr lang="en-US" baseline="30000" dirty="0">
                <a:solidFill>
                  <a:schemeClr val="bg1"/>
                </a:solidFill>
              </a:rPr>
              <a:t>st</a:t>
            </a:r>
            <a:r>
              <a:rPr lang="en-US" dirty="0">
                <a:solidFill>
                  <a:schemeClr val="bg1"/>
                </a:solidFill>
              </a:rPr>
              <a:t> Year Ph.D. CMGM Department (Biochemistry)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Mentor: Dr. Can Senkal</a:t>
            </a:r>
          </a:p>
          <a:p>
            <a:pPr lvl="2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Vice President (LEFT): </a:t>
            </a:r>
            <a:r>
              <a:rPr lang="en-US" dirty="0" err="1">
                <a:solidFill>
                  <a:schemeClr val="bg1"/>
                </a:solidFill>
              </a:rPr>
              <a:t>Negin</a:t>
            </a:r>
            <a:r>
              <a:rPr lang="en-US" dirty="0">
                <a:solidFill>
                  <a:schemeClr val="bg1"/>
                </a:solidFill>
              </a:rPr>
              <a:t> Zia </a:t>
            </a:r>
            <a:r>
              <a:rPr lang="en-US" dirty="0" err="1">
                <a:solidFill>
                  <a:schemeClr val="bg1"/>
                </a:solidFill>
              </a:rPr>
              <a:t>Miavaghi</a:t>
            </a:r>
            <a:endParaRPr lang="en-US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 3</a:t>
            </a:r>
            <a:r>
              <a:rPr lang="en-US" baseline="30000" dirty="0">
                <a:solidFill>
                  <a:schemeClr val="bg1"/>
                </a:solidFill>
              </a:rPr>
              <a:t>rd</a:t>
            </a:r>
            <a:r>
              <a:rPr lang="en-US" dirty="0">
                <a:solidFill>
                  <a:schemeClr val="bg1"/>
                </a:solidFill>
              </a:rPr>
              <a:t> Year Ph.D. CMGM Department (Biochemistry)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Mentor: Dr. Kaustubh Datta</a:t>
            </a:r>
          </a:p>
          <a:p>
            <a:pPr lvl="1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444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68F27-AE55-C33F-FCA0-876E65EF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10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VCU School of Medicine International Student Group (SOMIS)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F476C0A1-5AC4-3820-55AD-0C92BC1B7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GOALS: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 a welcoming environment for current and incoming international students.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a tentative blueprint for students living in the United States on an F-1 visa.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Enhance collaborations within departments of the School of Medicine.</a:t>
            </a:r>
          </a:p>
          <a:p>
            <a:pPr lvl="1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15">
            <a:extLst>
              <a:ext uri="{FF2B5EF4-FFF2-40B4-BE49-F238E27FC236}">
                <a16:creationId xmlns:a16="http://schemas.microsoft.com/office/drawing/2014/main" id="{2FAF6E5E-7C25-25A2-61E5-CE97FC1C2CDE}"/>
              </a:ext>
            </a:extLst>
          </p:cNvPr>
          <p:cNvSpPr txBox="1">
            <a:spLocks/>
          </p:cNvSpPr>
          <p:nvPr/>
        </p:nvSpPr>
        <p:spPr>
          <a:xfrm>
            <a:off x="6096000" y="1840146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can join?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 Ph.D. students 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 Docs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Anyone who’s interested in being part of a cultural and diverse community  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535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72EB-1E1A-0C52-576F-1494A13907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103844-90CD-F7CA-A6C8-DBF33A8F1B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kumarkempelsg@vcu.edu</a:t>
            </a:r>
            <a:endParaRPr lang="en-US" sz="48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ziamiavaghn@vcu.edu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92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FF6E-ED76-4C16-90B8-7FF4AEBB60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406CB8-9EC4-46DF-9833-7269670A0A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ACC410-0BE9-49C9-967B-C9EC64DE4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24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10800000">
            <a:off x="7993600" y="100"/>
            <a:ext cx="4198400" cy="4738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F00"/>
          </a:solidFill>
          <a:ln w="19050" cap="flat" cmpd="sng">
            <a:solidFill>
              <a:srgbClr val="FFC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endParaRPr sz="1867"/>
          </a:p>
        </p:txBody>
      </p:sp>
      <p:sp>
        <p:nvSpPr>
          <p:cNvPr id="55" name="Google Shape;55;p13"/>
          <p:cNvSpPr/>
          <p:nvPr/>
        </p:nvSpPr>
        <p:spPr>
          <a:xfrm rot="10800000">
            <a:off x="567" y="33"/>
            <a:ext cx="4122400" cy="287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endParaRPr sz="1867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77567" y="418467"/>
            <a:ext cx="2968400" cy="12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/>
            <a:r>
              <a:rPr lang="en" sz="1867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Department of Cellular, Molecular, and Genetic Medicine </a:t>
            </a:r>
            <a:endParaRPr sz="1867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7" name="Google Shape;57;p13" title="IMG_6904.jpg"/>
          <p:cNvPicPr preferRelativeResize="0"/>
          <p:nvPr/>
        </p:nvPicPr>
        <p:blipFill rotWithShape="1">
          <a:blip r:embed="rId3">
            <a:alphaModFix/>
          </a:blip>
          <a:srcRect b="882"/>
          <a:stretch/>
        </p:blipFill>
        <p:spPr>
          <a:xfrm>
            <a:off x="567" y="2902567"/>
            <a:ext cx="4002400" cy="39552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/>
          <p:nvPr/>
        </p:nvSpPr>
        <p:spPr>
          <a:xfrm>
            <a:off x="368967" y="1924633"/>
            <a:ext cx="3265600" cy="1059200"/>
          </a:xfrm>
          <a:prstGeom prst="roundRect">
            <a:avLst>
              <a:gd name="adj" fmla="val 31980"/>
            </a:avLst>
          </a:prstGeom>
          <a:solidFill>
            <a:srgbClr val="FFCF0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endParaRPr sz="1867"/>
          </a:p>
        </p:txBody>
      </p:sp>
      <p:sp>
        <p:nvSpPr>
          <p:cNvPr id="59" name="Google Shape;59;p13"/>
          <p:cNvSpPr txBox="1"/>
          <p:nvPr/>
        </p:nvSpPr>
        <p:spPr>
          <a:xfrm>
            <a:off x="368967" y="1800033"/>
            <a:ext cx="3265600" cy="1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en" sz="2400" b="1">
                <a:latin typeface="Montserrat"/>
                <a:ea typeface="Montserrat"/>
                <a:cs typeface="Montserrat"/>
                <a:sym typeface="Montserrat"/>
              </a:rPr>
              <a:t>Graduate Student Association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223300" y="3602800"/>
            <a:ext cx="3655600" cy="3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/>
            <a:r>
              <a:rPr lang="en" sz="1333" b="1" dirty="0">
                <a:latin typeface="Montserrat"/>
                <a:ea typeface="Montserrat"/>
                <a:cs typeface="Montserrat"/>
                <a:sym typeface="Montserrat"/>
              </a:rPr>
              <a:t>The CMGM Graduate Student Association </a:t>
            </a:r>
            <a:r>
              <a:rPr lang="en" sz="1333" dirty="0">
                <a:latin typeface="Montserrat"/>
                <a:ea typeface="Montserrat"/>
                <a:cs typeface="Montserrat"/>
                <a:sym typeface="Montserrat"/>
              </a:rPr>
              <a:t>is dedicated to </a:t>
            </a:r>
            <a:r>
              <a:rPr lang="en" sz="1333" b="1" dirty="0">
                <a:latin typeface="Montserrat"/>
                <a:ea typeface="Montserrat"/>
                <a:cs typeface="Montserrat"/>
                <a:sym typeface="Montserrat"/>
              </a:rPr>
              <a:t>fostering a strong, inclusive community</a:t>
            </a:r>
            <a:r>
              <a:rPr lang="en" sz="1333" dirty="0">
                <a:latin typeface="Montserrat"/>
                <a:ea typeface="Montserrat"/>
                <a:cs typeface="Montserrat"/>
                <a:sym typeface="Montserrat"/>
              </a:rPr>
              <a:t> through collaboration, support, and continuous learning. We aim to </a:t>
            </a:r>
            <a:r>
              <a:rPr lang="en" sz="1333" b="1" dirty="0">
                <a:latin typeface="Montserrat"/>
                <a:ea typeface="Montserrat"/>
                <a:cs typeface="Montserrat"/>
                <a:sym typeface="Montserrat"/>
              </a:rPr>
              <a:t>connect students across disciplines by providing opportunities for networking, professional development, and community outreach.</a:t>
            </a:r>
            <a:r>
              <a:rPr lang="en" sz="1333" dirty="0">
                <a:latin typeface="Montserrat"/>
                <a:ea typeface="Montserrat"/>
                <a:cs typeface="Montserrat"/>
                <a:sym typeface="Montserrat"/>
              </a:rPr>
              <a:t> Through academic resources, social events, and peer engagement, we strive to </a:t>
            </a:r>
            <a:r>
              <a:rPr lang="en" sz="1333" b="1" dirty="0">
                <a:latin typeface="Montserrat"/>
                <a:ea typeface="Montserrat"/>
                <a:cs typeface="Montserrat"/>
                <a:sym typeface="Montserrat"/>
              </a:rPr>
              <a:t>enrich the graduate student experience</a:t>
            </a:r>
            <a:r>
              <a:rPr lang="en" sz="1333" dirty="0"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" sz="1333" b="1" dirty="0">
                <a:latin typeface="Montserrat"/>
                <a:ea typeface="Montserrat"/>
                <a:cs typeface="Montserrat"/>
                <a:sym typeface="Montserrat"/>
              </a:rPr>
              <a:t>empower one another both personally and professionally.</a:t>
            </a:r>
            <a:endParaRPr sz="2267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" name="Google Shape;62;p13" title="CMGM Instagram QR Code.png"/>
          <p:cNvPicPr preferRelativeResize="0"/>
          <p:nvPr/>
        </p:nvPicPr>
        <p:blipFill rotWithShape="1">
          <a:blip r:embed="rId4">
            <a:alphaModFix/>
          </a:blip>
          <a:srcRect l="12393" t="7892" r="13752" b="6506"/>
          <a:stretch/>
        </p:blipFill>
        <p:spPr>
          <a:xfrm>
            <a:off x="10083652" y="1179001"/>
            <a:ext cx="1866613" cy="216326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8238032" y="1179000"/>
            <a:ext cx="1776000" cy="38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/>
            <a:r>
              <a:rPr lang="en" sz="1333" b="1">
                <a:latin typeface="Montserrat"/>
                <a:ea typeface="Montserrat"/>
                <a:cs typeface="Montserrat"/>
                <a:sym typeface="Montserrat"/>
              </a:rPr>
              <a:t>Ramsconnect</a:t>
            </a:r>
            <a:endParaRPr sz="1333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8341633" y="82267"/>
            <a:ext cx="3655600" cy="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/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First Meeting: </a:t>
            </a:r>
            <a:br>
              <a:rPr lang="en" sz="1600" b="1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August 21st, 12:30 PM </a:t>
            </a:r>
            <a:endParaRPr sz="1600" b="1">
              <a:latin typeface="Montserrat"/>
              <a:ea typeface="Montserrat"/>
              <a:cs typeface="Montserrat"/>
              <a:sym typeface="Montserrat"/>
            </a:endParaRPr>
          </a:p>
          <a:p>
            <a:pPr algn="ctr" defTabSz="1219170"/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Sanger Hall, room 8-036</a:t>
            </a:r>
            <a:endParaRPr sz="16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" name="Google Shape;65;p13" title="IMG_6903.jpg"/>
          <p:cNvPicPr preferRelativeResize="0"/>
          <p:nvPr/>
        </p:nvPicPr>
        <p:blipFill rotWithShape="1">
          <a:blip r:embed="rId5">
            <a:alphaModFix/>
          </a:blip>
          <a:srcRect t="-980" b="980"/>
          <a:stretch/>
        </p:blipFill>
        <p:spPr>
          <a:xfrm>
            <a:off x="7993600" y="3772900"/>
            <a:ext cx="4198400" cy="3084800"/>
          </a:xfrm>
          <a:prstGeom prst="roundRect">
            <a:avLst>
              <a:gd name="adj" fmla="val 23602"/>
            </a:avLst>
          </a:prstGeom>
          <a:noFill/>
          <a:ln w="19050" cap="flat" cmpd="sng">
            <a:solidFill>
              <a:srgbClr val="FFC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38000" y="1566200"/>
            <a:ext cx="1776067" cy="17760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elay 3">
            <a:extLst>
              <a:ext uri="{FF2B5EF4-FFF2-40B4-BE49-F238E27FC236}">
                <a16:creationId xmlns:a16="http://schemas.microsoft.com/office/drawing/2014/main" id="{01E88E27-514C-74F1-61BE-19060F5C4361}"/>
              </a:ext>
            </a:extLst>
          </p:cNvPr>
          <p:cNvSpPr/>
          <p:nvPr/>
        </p:nvSpPr>
        <p:spPr>
          <a:xfrm rot="5400000">
            <a:off x="4308007" y="-170400"/>
            <a:ext cx="3486188" cy="3843464"/>
          </a:xfrm>
          <a:prstGeom prst="flowChartDelay">
            <a:avLst/>
          </a:prstGeom>
          <a:blipFill dpi="0" rotWithShape="0">
            <a:blip r:embed="rId7"/>
            <a:srcRect/>
            <a:stretch>
              <a:fillRect t="-41000"/>
            </a:stretch>
          </a:blipFill>
          <a:ln w="19050"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1867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sp>
        <p:nvSpPr>
          <p:cNvPr id="296" name="Google Shape;296;p2"/>
          <p:cNvSpPr txBox="1"/>
          <p:nvPr/>
        </p:nvSpPr>
        <p:spPr>
          <a:xfrm>
            <a:off x="1110341" y="3901174"/>
            <a:ext cx="9829799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Mike Grotewiel, Ph.D.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Senior Associate Dean for Graduate Education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School of Medicine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Virginia Commonwealth University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4412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88" y="-14387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5"/>
          <p:cNvSpPr txBox="1"/>
          <p:nvPr/>
        </p:nvSpPr>
        <p:spPr>
          <a:xfrm>
            <a:off x="6349" y="761461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 AND ANSWERS</a:t>
            </a:r>
            <a:endParaRPr/>
          </a:p>
        </p:txBody>
      </p:sp>
      <p:cxnSp>
        <p:nvCxnSpPr>
          <p:cNvPr id="544" name="Google Shape;544;p25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5" name="Google Shape;545;p25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25"/>
          <p:cNvSpPr txBox="1"/>
          <p:nvPr/>
        </p:nvSpPr>
        <p:spPr>
          <a:xfrm>
            <a:off x="4378284" y="2535006"/>
            <a:ext cx="5590441" cy="10771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Contact my program director</a:t>
            </a:r>
            <a:endParaRPr sz="3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course director!</a:t>
            </a:r>
            <a:endParaRPr sz="3200" dirty="0"/>
          </a:p>
        </p:txBody>
      </p:sp>
      <p:sp>
        <p:nvSpPr>
          <p:cNvPr id="547" name="Google Shape;547;p25"/>
          <p:cNvSpPr txBox="1"/>
          <p:nvPr/>
        </p:nvSpPr>
        <p:spPr>
          <a:xfrm>
            <a:off x="5098321" y="3937049"/>
            <a:ext cx="4150367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Very, very important!</a:t>
            </a:r>
            <a:endParaRPr sz="3200" dirty="0"/>
          </a:p>
        </p:txBody>
      </p:sp>
      <p:sp>
        <p:nvSpPr>
          <p:cNvPr id="548" name="Google Shape;548;p25"/>
          <p:cNvSpPr txBox="1"/>
          <p:nvPr/>
        </p:nvSpPr>
        <p:spPr>
          <a:xfrm>
            <a:off x="5587846" y="1669312"/>
            <a:ext cx="31713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Only 3 answers!</a:t>
            </a:r>
            <a:endParaRPr dirty="0"/>
          </a:p>
        </p:txBody>
      </p:sp>
      <p:sp>
        <p:nvSpPr>
          <p:cNvPr id="549" name="Google Shape;549;p25"/>
          <p:cNvSpPr txBox="1"/>
          <p:nvPr/>
        </p:nvSpPr>
        <p:spPr>
          <a:xfrm>
            <a:off x="6677053" y="4785094"/>
            <a:ext cx="992901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YES!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"/>
          <p:cNvSpPr txBox="1"/>
          <p:nvPr/>
        </p:nvSpPr>
        <p:spPr>
          <a:xfrm>
            <a:off x="1131123" y="1779505"/>
            <a:ext cx="54359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ADVANCED DEGREE ORIENTATION</a:t>
            </a:r>
            <a:endParaRPr dirty="0"/>
          </a:p>
        </p:txBody>
      </p:sp>
      <p:pic>
        <p:nvPicPr>
          <p:cNvPr id="297" name="Google Shape;2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39" y="382050"/>
            <a:ext cx="4391514" cy="6135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05;p3">
            <a:extLst>
              <a:ext uri="{FF2B5EF4-FFF2-40B4-BE49-F238E27FC236}">
                <a16:creationId xmlns:a16="http://schemas.microsoft.com/office/drawing/2014/main" id="{756974FC-7CA1-45E5-9429-258C14DFF26F}"/>
              </a:ext>
            </a:extLst>
          </p:cNvPr>
          <p:cNvSpPr txBox="1"/>
          <p:nvPr/>
        </p:nvSpPr>
        <p:spPr>
          <a:xfrm>
            <a:off x="457799" y="3576480"/>
            <a:ext cx="11624473" cy="3264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8288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Mike Grotewiel: Resources and Action Items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28600" marR="0" lvl="0" indent="-18288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Ms. Debbie Roberts: Division for Academic Success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18288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Eva Melendez: VCU Counseling Services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28600" marR="0" lvl="0" indent="-18288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Anita Navarro and Graduate Student Panel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228600" marR="0" lvl="0" indent="-18288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Student groups: Gilbert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Glago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Sachin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Kumar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Kempelingaiah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Shelbey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Strandberg, Jess Bell</a:t>
            </a:r>
          </a:p>
          <a:p>
            <a:pPr marL="228600" marR="0" lvl="0" indent="-18288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Mike Grotewiel: Wrap-up with all and PHD-specific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703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88" y="-14387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6"/>
          <p:cNvSpPr txBox="1"/>
          <p:nvPr/>
        </p:nvSpPr>
        <p:spPr>
          <a:xfrm>
            <a:off x="6349" y="761461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 AND ANSWERS</a:t>
            </a:r>
            <a:endParaRPr/>
          </a:p>
        </p:txBody>
      </p:sp>
      <p:cxnSp>
        <p:nvCxnSpPr>
          <p:cNvPr id="556" name="Google Shape;556;p26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57" name="Google Shape;557;p26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6"/>
          <p:cNvSpPr txBox="1"/>
          <p:nvPr/>
        </p:nvSpPr>
        <p:spPr>
          <a:xfrm>
            <a:off x="3374502" y="1046958"/>
            <a:ext cx="8573657" cy="265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are confused about course registration. What should you do?</a:t>
            </a:r>
            <a:endParaRPr dirty="0"/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important is that?</a:t>
            </a:r>
            <a:endParaRPr dirty="0"/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Will they help you?</a:t>
            </a:r>
            <a:endParaRPr dirty="0"/>
          </a:p>
        </p:txBody>
      </p:sp>
      <p:sp>
        <p:nvSpPr>
          <p:cNvPr id="559" name="Google Shape;559;p26"/>
          <p:cNvSpPr txBox="1"/>
          <p:nvPr/>
        </p:nvSpPr>
        <p:spPr>
          <a:xfrm>
            <a:off x="4782324" y="1538798"/>
            <a:ext cx="5590441" cy="10771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Contact my program director</a:t>
            </a:r>
            <a:endParaRPr sz="3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course director!</a:t>
            </a:r>
            <a:endParaRPr sz="3200" dirty="0"/>
          </a:p>
        </p:txBody>
      </p:sp>
      <p:sp>
        <p:nvSpPr>
          <p:cNvPr id="560" name="Google Shape;560;p26"/>
          <p:cNvSpPr txBox="1"/>
          <p:nvPr/>
        </p:nvSpPr>
        <p:spPr>
          <a:xfrm>
            <a:off x="5502365" y="3544297"/>
            <a:ext cx="4150367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Very, very important!</a:t>
            </a:r>
            <a:endParaRPr sz="3200"/>
          </a:p>
        </p:txBody>
      </p:sp>
      <p:sp>
        <p:nvSpPr>
          <p:cNvPr id="561" name="Google Shape;561;p26"/>
          <p:cNvSpPr txBox="1"/>
          <p:nvPr/>
        </p:nvSpPr>
        <p:spPr>
          <a:xfrm>
            <a:off x="7072469" y="4872904"/>
            <a:ext cx="992901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YES!</a:t>
            </a:r>
            <a:endParaRPr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88" y="-14387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27"/>
          <p:cNvSpPr txBox="1"/>
          <p:nvPr/>
        </p:nvSpPr>
        <p:spPr>
          <a:xfrm>
            <a:off x="6349" y="761461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 AND ANSWERS</a:t>
            </a:r>
            <a:endParaRPr/>
          </a:p>
        </p:txBody>
      </p:sp>
      <p:cxnSp>
        <p:nvCxnSpPr>
          <p:cNvPr id="568" name="Google Shape;568;p27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9" name="Google Shape;569;p27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7"/>
          <p:cNvSpPr txBox="1"/>
          <p:nvPr/>
        </p:nvSpPr>
        <p:spPr>
          <a:xfrm>
            <a:off x="3374502" y="1046958"/>
            <a:ext cx="8573657" cy="265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struggled with an assignment. What should you do?</a:t>
            </a:r>
            <a:endParaRPr sz="2400" dirty="0"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important is that?</a:t>
            </a:r>
            <a:endParaRPr sz="2400" dirty="0"/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Will they help you?</a:t>
            </a:r>
            <a:endParaRPr sz="2400" dirty="0"/>
          </a:p>
        </p:txBody>
      </p:sp>
      <p:sp>
        <p:nvSpPr>
          <p:cNvPr id="571" name="Google Shape;571;p27"/>
          <p:cNvSpPr txBox="1"/>
          <p:nvPr/>
        </p:nvSpPr>
        <p:spPr>
          <a:xfrm>
            <a:off x="4782324" y="1538798"/>
            <a:ext cx="5590441" cy="10771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Contact my program director</a:t>
            </a:r>
            <a:endParaRPr sz="32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course director!</a:t>
            </a:r>
            <a:endParaRPr sz="3200"/>
          </a:p>
        </p:txBody>
      </p:sp>
      <p:sp>
        <p:nvSpPr>
          <p:cNvPr id="572" name="Google Shape;572;p27"/>
          <p:cNvSpPr txBox="1"/>
          <p:nvPr/>
        </p:nvSpPr>
        <p:spPr>
          <a:xfrm>
            <a:off x="5502365" y="3544297"/>
            <a:ext cx="4150367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Very, very important!</a:t>
            </a:r>
            <a:endParaRPr sz="3200"/>
          </a:p>
        </p:txBody>
      </p:sp>
      <p:sp>
        <p:nvSpPr>
          <p:cNvPr id="573" name="Google Shape;573;p27"/>
          <p:cNvSpPr txBox="1"/>
          <p:nvPr/>
        </p:nvSpPr>
        <p:spPr>
          <a:xfrm>
            <a:off x="7072469" y="4872904"/>
            <a:ext cx="992901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YES!</a:t>
            </a:r>
            <a:endParaRPr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88" y="-14387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28"/>
          <p:cNvSpPr txBox="1"/>
          <p:nvPr/>
        </p:nvSpPr>
        <p:spPr>
          <a:xfrm>
            <a:off x="6349" y="761461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 AND ANSWERS</a:t>
            </a:r>
            <a:endParaRPr/>
          </a:p>
        </p:txBody>
      </p:sp>
      <p:cxnSp>
        <p:nvCxnSpPr>
          <p:cNvPr id="580" name="Google Shape;580;p28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1" name="Google Shape;581;p28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8"/>
          <p:cNvSpPr txBox="1"/>
          <p:nvPr/>
        </p:nvSpPr>
        <p:spPr>
          <a:xfrm>
            <a:off x="3374502" y="696074"/>
            <a:ext cx="8573657" cy="265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have a question about resources that might be available. What should you do?</a:t>
            </a:r>
            <a:endParaRPr/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important is that?</a:t>
            </a:r>
            <a:endParaRPr/>
          </a:p>
          <a:p>
            <a:pPr marL="228600" marR="0" lvl="0" indent="-76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Will they help you?</a:t>
            </a:r>
            <a:endParaRPr/>
          </a:p>
        </p:txBody>
      </p:sp>
      <p:sp>
        <p:nvSpPr>
          <p:cNvPr id="583" name="Google Shape;583;p28"/>
          <p:cNvSpPr txBox="1"/>
          <p:nvPr/>
        </p:nvSpPr>
        <p:spPr>
          <a:xfrm>
            <a:off x="4782324" y="1538798"/>
            <a:ext cx="5590441" cy="10771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Contact my program director</a:t>
            </a:r>
            <a:endParaRPr sz="32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course director!</a:t>
            </a:r>
            <a:endParaRPr sz="3200"/>
          </a:p>
        </p:txBody>
      </p:sp>
      <p:sp>
        <p:nvSpPr>
          <p:cNvPr id="584" name="Google Shape;584;p28"/>
          <p:cNvSpPr txBox="1"/>
          <p:nvPr/>
        </p:nvSpPr>
        <p:spPr>
          <a:xfrm>
            <a:off x="5502365" y="3544297"/>
            <a:ext cx="4150367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Very, very important!</a:t>
            </a:r>
            <a:endParaRPr sz="3200"/>
          </a:p>
        </p:txBody>
      </p:sp>
      <p:sp>
        <p:nvSpPr>
          <p:cNvPr id="585" name="Google Shape;585;p28"/>
          <p:cNvSpPr txBox="1"/>
          <p:nvPr/>
        </p:nvSpPr>
        <p:spPr>
          <a:xfrm>
            <a:off x="7072469" y="4872904"/>
            <a:ext cx="992901" cy="5847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YES!</a:t>
            </a:r>
            <a:endParaRPr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88" y="-14385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29"/>
          <p:cNvSpPr txBox="1"/>
          <p:nvPr/>
        </p:nvSpPr>
        <p:spPr>
          <a:xfrm>
            <a:off x="6349" y="1144639"/>
            <a:ext cx="30960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cxnSp>
        <p:nvCxnSpPr>
          <p:cNvPr id="592" name="Google Shape;592;p29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3" name="Google Shape;593;p29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4" name="Google Shape;59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6645" y="1144639"/>
            <a:ext cx="8077200" cy="454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109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2" name="Google Shape;312;p4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3" name="Google Shape;313;p4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BC352C-C5AA-447F-9D49-56CF828BF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337" y="816073"/>
            <a:ext cx="5928874" cy="29872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E56AAA-DFB0-4621-B0AE-D9F56155B28D}"/>
              </a:ext>
            </a:extLst>
          </p:cNvPr>
          <p:cNvCxnSpPr>
            <a:endCxn id="7" idx="0"/>
          </p:cNvCxnSpPr>
          <p:nvPr/>
        </p:nvCxnSpPr>
        <p:spPr>
          <a:xfrm flipH="1">
            <a:off x="2107697" y="3939702"/>
            <a:ext cx="4864077" cy="838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F77A1CF-F589-4D08-940F-1AC28E6F410C}"/>
              </a:ext>
            </a:extLst>
          </p:cNvPr>
          <p:cNvCxnSpPr/>
          <p:nvPr/>
        </p:nvCxnSpPr>
        <p:spPr>
          <a:xfrm>
            <a:off x="6971774" y="3939702"/>
            <a:ext cx="3222813" cy="838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E1BA8D-3892-483B-8A2A-FF3638FF752A}"/>
              </a:ext>
            </a:extLst>
          </p:cNvPr>
          <p:cNvCxnSpPr/>
          <p:nvPr/>
        </p:nvCxnSpPr>
        <p:spPr>
          <a:xfrm flipH="1">
            <a:off x="6303523" y="3949872"/>
            <a:ext cx="668251" cy="828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7A0A8F6-2C51-49D4-BAA3-44C9C40CD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056" y="4777961"/>
            <a:ext cx="3799281" cy="13423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7A006-0247-461E-B853-EA3674AD7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9838" y="4777949"/>
            <a:ext cx="3824048" cy="16693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44C95F-8815-49D1-8F3A-CE0CC18B02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6388" y="4777951"/>
            <a:ext cx="3789373" cy="9510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6A3E4DB-B5AA-4801-95AB-22DE5A51ABAE}"/>
              </a:ext>
            </a:extLst>
          </p:cNvPr>
          <p:cNvSpPr txBox="1"/>
          <p:nvPr/>
        </p:nvSpPr>
        <p:spPr>
          <a:xfrm>
            <a:off x="3786904" y="4193573"/>
            <a:ext cx="825867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Ph.D.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B1F29A-C26A-4D4C-AD89-78D1279B0A85}"/>
              </a:ext>
            </a:extLst>
          </p:cNvPr>
          <p:cNvSpPr txBox="1"/>
          <p:nvPr/>
        </p:nvSpPr>
        <p:spPr>
          <a:xfrm>
            <a:off x="6283555" y="4193573"/>
            <a:ext cx="710451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M.S.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17AC31-AC33-4E13-B007-4BFD7811E8E5}"/>
              </a:ext>
            </a:extLst>
          </p:cNvPr>
          <p:cNvSpPr txBox="1"/>
          <p:nvPr/>
        </p:nvSpPr>
        <p:spPr>
          <a:xfrm>
            <a:off x="8246824" y="4193573"/>
            <a:ext cx="1338828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Certificate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FA1F4F-4C3C-4622-A32C-A79E053061CB}"/>
              </a:ext>
            </a:extLst>
          </p:cNvPr>
          <p:cNvSpPr txBox="1"/>
          <p:nvPr/>
        </p:nvSpPr>
        <p:spPr>
          <a:xfrm>
            <a:off x="6349" y="767034"/>
            <a:ext cx="3096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RESOURCES FOR STUDENTS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" y="2258"/>
            <a:ext cx="121729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2" name="Google Shape;312;p4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3" name="Google Shape;313;p4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"/>
          <p:cNvSpPr txBox="1"/>
          <p:nvPr/>
        </p:nvSpPr>
        <p:spPr>
          <a:xfrm>
            <a:off x="3650853" y="1961768"/>
            <a:ext cx="6989732" cy="4065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Mary Rosenthal: executive assistant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Harold Greenwald: OGE coordinator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Jenna Joyner: BSDP coordinator and OGE marketing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Thea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Puertolas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: marketing i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ntern</a:t>
            </a:r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Maya Long: marketing intern</a:t>
            </a:r>
            <a:endParaRPr sz="2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F27020-6375-427E-92A3-971E557B21B2}"/>
              </a:ext>
            </a:extLst>
          </p:cNvPr>
          <p:cNvSpPr txBox="1"/>
          <p:nvPr/>
        </p:nvSpPr>
        <p:spPr>
          <a:xfrm>
            <a:off x="6349" y="767034"/>
            <a:ext cx="3096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RESOURCES FOR STUDENTS</a:t>
            </a:r>
          </a:p>
        </p:txBody>
      </p:sp>
    </p:spTree>
    <p:extLst>
      <p:ext uri="{BB962C8B-B14F-4D97-AF65-F5344CB8AC3E}">
        <p14:creationId xmlns:p14="http://schemas.microsoft.com/office/powerpoint/2010/main" val="1567948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4E3A87-CADD-014A-9869-80D9DDBE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" y="2258"/>
            <a:ext cx="121729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4ED3BE-C943-9B4F-869E-FF5524DFA6A0}"/>
              </a:ext>
            </a:extLst>
          </p:cNvPr>
          <p:cNvSpPr txBox="1"/>
          <p:nvPr/>
        </p:nvSpPr>
        <p:spPr>
          <a:xfrm>
            <a:off x="6349" y="767034"/>
            <a:ext cx="3096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RESOURCES FOR STUDENTS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9DF838-4022-4B47-B38A-A2E765A0907B}"/>
              </a:ext>
            </a:extLst>
          </p:cNvPr>
          <p:cNvCxnSpPr>
            <a:cxnSpLocks/>
          </p:cNvCxnSpPr>
          <p:nvPr/>
        </p:nvCxnSpPr>
        <p:spPr>
          <a:xfrm>
            <a:off x="150125" y="1599603"/>
            <a:ext cx="278414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3BC6CCE-B2F9-44A7-AD68-7B4C207EDCB4}"/>
              </a:ext>
            </a:extLst>
          </p:cNvPr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4914" y="3906398"/>
            <a:ext cx="9920177" cy="6463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3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SOM Program Directors, Advisors, Instructors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454542" y="2378397"/>
            <a:ext cx="7360920" cy="731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3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SOM Office of Graduate Education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454542" y="850396"/>
            <a:ext cx="7360920" cy="731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FFB3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3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VCU Offices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78045" y="5349211"/>
            <a:ext cx="8113915" cy="6463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3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&gt;300 SOM Graduate Students</a:t>
            </a:r>
          </a:p>
        </p:txBody>
      </p:sp>
      <p:sp>
        <p:nvSpPr>
          <p:cNvPr id="15" name="Up-Down Arrow 14"/>
          <p:cNvSpPr/>
          <p:nvPr/>
        </p:nvSpPr>
        <p:spPr>
          <a:xfrm>
            <a:off x="6963552" y="4643693"/>
            <a:ext cx="342900" cy="617220"/>
          </a:xfrm>
          <a:prstGeom prst="upDownArrow">
            <a:avLst/>
          </a:prstGeom>
          <a:solidFill>
            <a:srgbClr val="FF0000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Up-Down Arrow 15"/>
          <p:cNvSpPr/>
          <p:nvPr/>
        </p:nvSpPr>
        <p:spPr>
          <a:xfrm>
            <a:off x="6963552" y="3201141"/>
            <a:ext cx="342900" cy="617220"/>
          </a:xfrm>
          <a:prstGeom prst="upDownArrow">
            <a:avLst/>
          </a:prstGeom>
          <a:solidFill>
            <a:srgbClr val="FF0000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Up-Down Arrow 21"/>
          <p:cNvSpPr/>
          <p:nvPr/>
        </p:nvSpPr>
        <p:spPr>
          <a:xfrm>
            <a:off x="6963552" y="1673244"/>
            <a:ext cx="342900" cy="617220"/>
          </a:xfrm>
          <a:prstGeom prst="upDownArrow">
            <a:avLst/>
          </a:prstGeom>
          <a:solidFill>
            <a:srgbClr val="FF0000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23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3.75E-6 -0.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022E-16 L 3.75E-6 -0.2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48148E-6 L 3.75E-6 -0.2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5" grpId="1" animBg="1"/>
      <p:bldP spid="16" grpId="0" animBg="1"/>
      <p:bldP spid="16" grpId="1" animBg="1"/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" y="2258"/>
            <a:ext cx="121729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2" name="Google Shape;312;p4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3" name="Google Shape;313;p4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4"/>
          <p:cNvPicPr preferRelativeResize="0"/>
          <p:nvPr/>
        </p:nvPicPr>
        <p:blipFill rotWithShape="1">
          <a:blip r:embed="rId4">
            <a:alphaModFix/>
          </a:blip>
          <a:srcRect t="9504" r="20389"/>
          <a:stretch/>
        </p:blipFill>
        <p:spPr>
          <a:xfrm>
            <a:off x="3211512" y="2203002"/>
            <a:ext cx="4114798" cy="3100197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6" name="Google Shape;316;p4"/>
          <p:cNvSpPr/>
          <p:nvPr/>
        </p:nvSpPr>
        <p:spPr>
          <a:xfrm rot="2091200">
            <a:off x="3623770" y="2363022"/>
            <a:ext cx="899410" cy="876558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`````````````````</a:t>
            </a: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"/>
          <p:cNvSpPr/>
          <p:nvPr/>
        </p:nvSpPr>
        <p:spPr>
          <a:xfrm rot="2242283">
            <a:off x="6290491" y="3218178"/>
            <a:ext cx="899555" cy="838918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```````````````````````````````````````````````````````````````````</a:t>
            </a: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4"/>
          <p:cNvSpPr txBox="1"/>
          <p:nvPr/>
        </p:nvSpPr>
        <p:spPr>
          <a:xfrm rot="2151284">
            <a:off x="3589359" y="2559086"/>
            <a:ext cx="99711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MP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"/>
          <p:cNvSpPr txBox="1"/>
          <p:nvPr/>
        </p:nvSpPr>
        <p:spPr>
          <a:xfrm rot="2151284">
            <a:off x="6260460" y="3401123"/>
            <a:ext cx="117612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MCV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"/>
          <p:cNvSpPr txBox="1"/>
          <p:nvPr/>
        </p:nvSpPr>
        <p:spPr>
          <a:xfrm>
            <a:off x="7473519" y="2128866"/>
            <a:ext cx="4513694" cy="394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~1.5 miles (~2.5 km) between two campuses</a:t>
            </a:r>
            <a:endParaRPr/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VCU Parking &amp; Transportation</a:t>
            </a:r>
            <a:endParaRPr/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Resources on both campuses</a:t>
            </a:r>
            <a:endParaRPr/>
          </a:p>
          <a:p>
            <a:pPr marL="228600" marR="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MCV resources whenever possible</a:t>
            </a:r>
            <a:endParaRPr/>
          </a:p>
          <a:p>
            <a:pPr marL="228600" marR="0" lvl="0" indent="-3047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1" name="Google Shape;321;p4" descr="https://lh7-rt.googleusercontent.com/slidesz/AGV_vUeulaodvHeFQ51Kd-3xI2oMETpECn-26tEoe9e6jLgVJungPh0CJBYYQSyUpJMRAUVMPuBubk7yPUA0NtG-Symo0NOnoCOBkwBDuZdpM8AjsfvY6D20WfaSaks75kyMvPX4JWh7qY31cedwMD8ORLrI-6-nhXHWMtIgyH5U1oOxl8uMQE6-g0c=s2048?key=dYf34CGcI80zG6Nw40Velw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3412" y="1874293"/>
            <a:ext cx="8906689" cy="37149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F27020-6375-427E-92A3-971E557B21B2}"/>
              </a:ext>
            </a:extLst>
          </p:cNvPr>
          <p:cNvSpPr txBox="1"/>
          <p:nvPr/>
        </p:nvSpPr>
        <p:spPr>
          <a:xfrm>
            <a:off x="6349" y="767034"/>
            <a:ext cx="3096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RESOURCES FOR STUDENTS</a:t>
            </a:r>
          </a:p>
        </p:txBody>
      </p:sp>
    </p:spTree>
    <p:extLst>
      <p:ext uri="{BB962C8B-B14F-4D97-AF65-F5344CB8AC3E}">
        <p14:creationId xmlns:p14="http://schemas.microsoft.com/office/powerpoint/2010/main" val="142127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7"/>
          <p:cNvSpPr txBox="1"/>
          <p:nvPr/>
        </p:nvSpPr>
        <p:spPr>
          <a:xfrm>
            <a:off x="6349" y="767429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RESOURCES FOR STUDENTS</a:t>
            </a:r>
            <a:endParaRPr/>
          </a:p>
        </p:txBody>
      </p:sp>
      <p:cxnSp>
        <p:nvCxnSpPr>
          <p:cNvPr id="354" name="Google Shape;354;p7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5" name="Google Shape;355;p7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7"/>
          <p:cNvSpPr/>
          <p:nvPr/>
        </p:nvSpPr>
        <p:spPr>
          <a:xfrm>
            <a:off x="4236888" y="1060856"/>
            <a:ext cx="68206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https://www.facebook.com/VCUSoMGradEd/</a:t>
            </a:r>
            <a:endParaRPr sz="2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7" name="Google Shape;35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40227" y="1828456"/>
            <a:ext cx="7413973" cy="38637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2" y="0"/>
            <a:ext cx="1217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6"/>
          <p:cNvSpPr txBox="1"/>
          <p:nvPr/>
        </p:nvSpPr>
        <p:spPr>
          <a:xfrm>
            <a:off x="6349" y="767429"/>
            <a:ext cx="3096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RESOURCES FOR STUDENTS</a:t>
            </a:r>
            <a:endParaRPr/>
          </a:p>
        </p:txBody>
      </p:sp>
      <p:cxnSp>
        <p:nvCxnSpPr>
          <p:cNvPr id="343" name="Google Shape;343;p6"/>
          <p:cNvCxnSpPr/>
          <p:nvPr/>
        </p:nvCxnSpPr>
        <p:spPr>
          <a:xfrm>
            <a:off x="150125" y="1599603"/>
            <a:ext cx="278414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4" name="Google Shape;344;p6"/>
          <p:cNvSpPr txBox="1"/>
          <p:nvPr/>
        </p:nvSpPr>
        <p:spPr>
          <a:xfrm>
            <a:off x="8261034" y="126871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6"/>
          <p:cNvPicPr preferRelativeResize="0"/>
          <p:nvPr/>
        </p:nvPicPr>
        <p:blipFill rotWithShape="1">
          <a:blip r:embed="rId4">
            <a:alphaModFix/>
          </a:blip>
          <a:srcRect l="1275" r="1248"/>
          <a:stretch/>
        </p:blipFill>
        <p:spPr>
          <a:xfrm>
            <a:off x="3448049" y="834547"/>
            <a:ext cx="8096251" cy="54483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45" name="Google Shape;345;p6"/>
          <p:cNvSpPr txBox="1"/>
          <p:nvPr/>
        </p:nvSpPr>
        <p:spPr>
          <a:xfrm>
            <a:off x="3230876" y="244209"/>
            <a:ext cx="88326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2400"/>
              <a:buFont typeface="Calibri"/>
              <a:buNone/>
            </a:pPr>
            <a:r>
              <a:rPr lang="en-US" sz="2400" b="0" i="0" u="sng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https://medschool.vcu.edu/education/graduate/current-students/</a:t>
            </a:r>
            <a:endParaRPr dirty="0"/>
          </a:p>
        </p:txBody>
      </p:sp>
      <p:sp>
        <p:nvSpPr>
          <p:cNvPr id="347" name="Google Shape;347;p6"/>
          <p:cNvSpPr txBox="1"/>
          <p:nvPr/>
        </p:nvSpPr>
        <p:spPr>
          <a:xfrm>
            <a:off x="4397890" y="2437846"/>
            <a:ext cx="6196568" cy="1754286"/>
          </a:xfrm>
          <a:prstGeom prst="rect">
            <a:avLst/>
          </a:prstGeom>
          <a:solidFill>
            <a:srgbClr val="FFD96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Everyone wants you to succeed!</a:t>
            </a:r>
            <a:endParaRPr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Use the available resources!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1253</Words>
  <Application>Microsoft Office PowerPoint</Application>
  <PresentationFormat>Widescreen</PresentationFormat>
  <Paragraphs>239</Paragraphs>
  <Slides>33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52" baseType="lpstr">
      <vt:lpstr>Calibri Light</vt:lpstr>
      <vt:lpstr>Montserrat Medium</vt:lpstr>
      <vt:lpstr>Comfortaa</vt:lpstr>
      <vt:lpstr>Calibri</vt:lpstr>
      <vt:lpstr>Roboto Slab Medium</vt:lpstr>
      <vt:lpstr>Montserrat</vt:lpstr>
      <vt:lpstr>Roboto Medium</vt:lpstr>
      <vt:lpstr>Times New Roman</vt:lpstr>
      <vt:lpstr>Arial</vt:lpstr>
      <vt:lpstr>Bitter SemiBold</vt:lpstr>
      <vt:lpstr>Roboto Slab</vt:lpstr>
      <vt:lpstr>Wingdings</vt:lpstr>
      <vt:lpstr>Inter</vt:lpstr>
      <vt:lpstr>Office Theme</vt:lpstr>
      <vt:lpstr>1_Office Theme</vt:lpstr>
      <vt:lpstr>Simple Light</vt:lpstr>
      <vt:lpstr>5_Office Theme</vt:lpstr>
      <vt:lpstr>2_Office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Division of Academic Success </vt:lpstr>
      <vt:lpstr>Academic Accommodations</vt:lpstr>
      <vt:lpstr>Academic Support Services (available for every student)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Graduate Student Leadership Council(GSLC)</vt:lpstr>
      <vt:lpstr>VCU School of Medicine International Student Group (SOMIS)</vt:lpstr>
      <vt:lpstr>VCU School of Medicine International Student Group (SOMIS)</vt:lpstr>
      <vt:lpstr>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Rosenthal</dc:creator>
  <cp:lastModifiedBy>Mike Grotewiel</cp:lastModifiedBy>
  <cp:revision>81</cp:revision>
  <dcterms:created xsi:type="dcterms:W3CDTF">2024-07-12T15:18:09Z</dcterms:created>
  <dcterms:modified xsi:type="dcterms:W3CDTF">2026-08-10T15:36:07Z</dcterms:modified>
</cp:coreProperties>
</file>